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146847198" r:id="rId2"/>
    <p:sldId id="2146847197" r:id="rId3"/>
    <p:sldId id="1050" r:id="rId4"/>
    <p:sldId id="2146847181" r:id="rId5"/>
    <p:sldId id="2146847180" r:id="rId6"/>
    <p:sldId id="2146847101" r:id="rId7"/>
    <p:sldId id="2146847194" r:id="rId8"/>
    <p:sldId id="2146847200" r:id="rId9"/>
    <p:sldId id="214684719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435BF-9911-402C-A33D-7CCD9E57B01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7C46B41-A1A3-47FB-A69A-87FD7604C9F6}">
      <dgm:prSet phldrT="[Text]" custT="1"/>
      <dgm:spPr/>
      <dgm:t>
        <a:bodyPr/>
        <a:lstStyle/>
        <a:p>
          <a:r>
            <a:rPr lang="en-GB" sz="1800" dirty="0">
              <a:latin typeface="Arial" panose="020B0604020202020204" pitchFamily="34" charset="0"/>
              <a:cs typeface="Arial" panose="020B0604020202020204" pitchFamily="34" charset="0"/>
            </a:rPr>
            <a:t>Lead by example</a:t>
          </a:r>
        </a:p>
      </dgm:t>
    </dgm:pt>
    <dgm:pt modelId="{C7383F92-E3B1-4262-8A12-826E345552C7}" type="parTrans" cxnId="{4CC20598-A218-4DA6-9EE0-93C96BB9F4B0}">
      <dgm:prSet/>
      <dgm:spPr/>
      <dgm:t>
        <a:bodyPr/>
        <a:lstStyle/>
        <a:p>
          <a:endParaRPr lang="en-GB" sz="1800">
            <a:latin typeface="Arial" panose="020B0604020202020204" pitchFamily="34" charset="0"/>
            <a:cs typeface="Arial" panose="020B0604020202020204" pitchFamily="34" charset="0"/>
          </a:endParaRPr>
        </a:p>
      </dgm:t>
    </dgm:pt>
    <dgm:pt modelId="{5618FC4D-D1A3-4505-8718-104DC5BF1A21}" type="sibTrans" cxnId="{4CC20598-A218-4DA6-9EE0-93C96BB9F4B0}">
      <dgm:prSet/>
      <dgm:spPr/>
      <dgm:t>
        <a:bodyPr/>
        <a:lstStyle/>
        <a:p>
          <a:endParaRPr lang="en-GB" sz="1800">
            <a:latin typeface="Arial" panose="020B0604020202020204" pitchFamily="34" charset="0"/>
            <a:cs typeface="Arial" panose="020B0604020202020204" pitchFamily="34" charset="0"/>
          </a:endParaRPr>
        </a:p>
      </dgm:t>
    </dgm:pt>
    <dgm:pt modelId="{985202C9-F51A-4EAD-A50D-7AAD012421D4}">
      <dgm:prSet phldrT="[Text]" custT="1"/>
      <dgm:spPr/>
      <dgm:t>
        <a:bodyPr/>
        <a:lstStyle/>
        <a:p>
          <a:pPr>
            <a:lnSpc>
              <a:spcPct val="150000"/>
            </a:lnSpc>
          </a:pPr>
          <a:r>
            <a:rPr lang="en-US" sz="1800" dirty="0">
              <a:latin typeface="Arial" panose="020B0604020202020204" pitchFamily="34" charset="0"/>
              <a:cs typeface="Arial" panose="020B0604020202020204" pitchFamily="34" charset="0"/>
            </a:rPr>
            <a:t>Be open about your flexibility &amp; how you manage your well-being</a:t>
          </a:r>
          <a:endParaRPr lang="en-GB" sz="1800" dirty="0">
            <a:latin typeface="Arial" panose="020B0604020202020204" pitchFamily="34" charset="0"/>
            <a:cs typeface="Arial" panose="020B0604020202020204" pitchFamily="34" charset="0"/>
          </a:endParaRPr>
        </a:p>
      </dgm:t>
    </dgm:pt>
    <dgm:pt modelId="{FF0021DF-35BF-443C-8FE4-8EC6A7860C1A}" type="parTrans" cxnId="{AB345780-CDA8-415A-9E5D-81097768E9BD}">
      <dgm:prSet/>
      <dgm:spPr/>
      <dgm:t>
        <a:bodyPr/>
        <a:lstStyle/>
        <a:p>
          <a:endParaRPr lang="en-GB" sz="1800">
            <a:latin typeface="Arial" panose="020B0604020202020204" pitchFamily="34" charset="0"/>
            <a:cs typeface="Arial" panose="020B0604020202020204" pitchFamily="34" charset="0"/>
          </a:endParaRPr>
        </a:p>
      </dgm:t>
    </dgm:pt>
    <dgm:pt modelId="{57A3483A-DE77-49CA-B606-DF154D74AB84}" type="sibTrans" cxnId="{AB345780-CDA8-415A-9E5D-81097768E9BD}">
      <dgm:prSet/>
      <dgm:spPr/>
      <dgm:t>
        <a:bodyPr/>
        <a:lstStyle/>
        <a:p>
          <a:endParaRPr lang="en-GB" sz="1800">
            <a:latin typeface="Arial" panose="020B0604020202020204" pitchFamily="34" charset="0"/>
            <a:cs typeface="Arial" panose="020B0604020202020204" pitchFamily="34" charset="0"/>
          </a:endParaRPr>
        </a:p>
      </dgm:t>
    </dgm:pt>
    <dgm:pt modelId="{9C16C31D-A348-40D9-ACED-C7AF1AEF21BA}">
      <dgm:prSet phldrT="[Text]" custT="1"/>
      <dgm:spPr/>
      <dgm:t>
        <a:bodyPr/>
        <a:lstStyle/>
        <a:p>
          <a:r>
            <a:rPr lang="en-GB" sz="1800" dirty="0">
              <a:latin typeface="Arial" panose="020B0604020202020204" pitchFamily="34" charset="0"/>
              <a:cs typeface="Arial" panose="020B0604020202020204" pitchFamily="34" charset="0"/>
            </a:rPr>
            <a:t>Show trust</a:t>
          </a:r>
        </a:p>
      </dgm:t>
    </dgm:pt>
    <dgm:pt modelId="{9C206249-ED75-47E4-9AA7-EDC56BF02C53}" type="parTrans" cxnId="{19935426-FD6F-413C-9E34-509CEF46B7C1}">
      <dgm:prSet/>
      <dgm:spPr/>
      <dgm:t>
        <a:bodyPr/>
        <a:lstStyle/>
        <a:p>
          <a:endParaRPr lang="en-GB" sz="1800">
            <a:latin typeface="Arial" panose="020B0604020202020204" pitchFamily="34" charset="0"/>
            <a:cs typeface="Arial" panose="020B0604020202020204" pitchFamily="34" charset="0"/>
          </a:endParaRPr>
        </a:p>
      </dgm:t>
    </dgm:pt>
    <dgm:pt modelId="{95C7937E-9AAD-424B-8AF7-7853F647D64B}" type="sibTrans" cxnId="{19935426-FD6F-413C-9E34-509CEF46B7C1}">
      <dgm:prSet/>
      <dgm:spPr/>
      <dgm:t>
        <a:bodyPr/>
        <a:lstStyle/>
        <a:p>
          <a:endParaRPr lang="en-GB" sz="1800">
            <a:latin typeface="Arial" panose="020B0604020202020204" pitchFamily="34" charset="0"/>
            <a:cs typeface="Arial" panose="020B0604020202020204" pitchFamily="34" charset="0"/>
          </a:endParaRPr>
        </a:p>
      </dgm:t>
    </dgm:pt>
    <dgm:pt modelId="{50078099-B800-4187-8D90-FF9EB7FB5B34}">
      <dgm:prSet phldrT="[Text]" custT="1"/>
      <dgm:spPr/>
      <dgm:t>
        <a:bodyPr/>
        <a:lstStyle/>
        <a:p>
          <a:pPr>
            <a:lnSpc>
              <a:spcPct val="150000"/>
            </a:lnSpc>
          </a:pPr>
          <a:r>
            <a:rPr lang="en-US" sz="1800" dirty="0">
              <a:latin typeface="Arial" panose="020B0604020202020204" pitchFamily="34" charset="0"/>
              <a:cs typeface="Arial" panose="020B0604020202020204" pitchFamily="34" charset="0"/>
            </a:rPr>
            <a:t>Trust people to do their jobs on a flexible basis</a:t>
          </a:r>
          <a:endParaRPr lang="en-GB" sz="1800" dirty="0">
            <a:latin typeface="Arial" panose="020B0604020202020204" pitchFamily="34" charset="0"/>
            <a:cs typeface="Arial" panose="020B0604020202020204" pitchFamily="34" charset="0"/>
          </a:endParaRPr>
        </a:p>
      </dgm:t>
    </dgm:pt>
    <dgm:pt modelId="{311AE3AF-FCC1-45F3-9CDC-23B7718412EC}" type="parTrans" cxnId="{ABA0501B-0491-496B-A42E-4993DBDA49A2}">
      <dgm:prSet/>
      <dgm:spPr/>
      <dgm:t>
        <a:bodyPr/>
        <a:lstStyle/>
        <a:p>
          <a:endParaRPr lang="en-GB" sz="1800">
            <a:latin typeface="Arial" panose="020B0604020202020204" pitchFamily="34" charset="0"/>
            <a:cs typeface="Arial" panose="020B0604020202020204" pitchFamily="34" charset="0"/>
          </a:endParaRPr>
        </a:p>
      </dgm:t>
    </dgm:pt>
    <dgm:pt modelId="{30FD3F7F-2D16-4C0F-AB8E-B04E0D31EF89}" type="sibTrans" cxnId="{ABA0501B-0491-496B-A42E-4993DBDA49A2}">
      <dgm:prSet/>
      <dgm:spPr/>
      <dgm:t>
        <a:bodyPr/>
        <a:lstStyle/>
        <a:p>
          <a:endParaRPr lang="en-GB" sz="1800">
            <a:latin typeface="Arial" panose="020B0604020202020204" pitchFamily="34" charset="0"/>
            <a:cs typeface="Arial" panose="020B0604020202020204" pitchFamily="34" charset="0"/>
          </a:endParaRPr>
        </a:p>
      </dgm:t>
    </dgm:pt>
    <dgm:pt modelId="{A9D5150F-3EA8-4BEF-8630-E65E0BEC5488}">
      <dgm:prSet phldrT="[Text]" custT="1"/>
      <dgm:spPr/>
      <dgm:t>
        <a:bodyPr/>
        <a:lstStyle/>
        <a:p>
          <a:r>
            <a:rPr lang="en-GB" sz="1800" dirty="0">
              <a:latin typeface="Arial" panose="020B0604020202020204" pitchFamily="34" charset="0"/>
              <a:cs typeface="Arial" panose="020B0604020202020204" pitchFamily="34" charset="0"/>
            </a:rPr>
            <a:t>Reward &amp; recognise</a:t>
          </a:r>
        </a:p>
      </dgm:t>
    </dgm:pt>
    <dgm:pt modelId="{65BBC152-FE75-4D04-9ACA-4102CCAE28E2}" type="parTrans" cxnId="{0872DED9-AF86-4BBD-9651-9B5DBCCA1091}">
      <dgm:prSet/>
      <dgm:spPr/>
      <dgm:t>
        <a:bodyPr/>
        <a:lstStyle/>
        <a:p>
          <a:endParaRPr lang="en-GB" sz="1800">
            <a:latin typeface="Arial" panose="020B0604020202020204" pitchFamily="34" charset="0"/>
            <a:cs typeface="Arial" panose="020B0604020202020204" pitchFamily="34" charset="0"/>
          </a:endParaRPr>
        </a:p>
      </dgm:t>
    </dgm:pt>
    <dgm:pt modelId="{7C2C3297-4EC5-480E-A5DA-C1797597401B}" type="sibTrans" cxnId="{0872DED9-AF86-4BBD-9651-9B5DBCCA1091}">
      <dgm:prSet/>
      <dgm:spPr/>
      <dgm:t>
        <a:bodyPr/>
        <a:lstStyle/>
        <a:p>
          <a:endParaRPr lang="en-GB" sz="1800">
            <a:latin typeface="Arial" panose="020B0604020202020204" pitchFamily="34" charset="0"/>
            <a:cs typeface="Arial" panose="020B0604020202020204" pitchFamily="34" charset="0"/>
          </a:endParaRPr>
        </a:p>
      </dgm:t>
    </dgm:pt>
    <dgm:pt modelId="{B72AA9C5-D682-4C7C-9D3D-3CB80087E903}">
      <dgm:prSet phldrT="[Text]" custT="1"/>
      <dgm:spPr/>
      <dgm:t>
        <a:bodyPr/>
        <a:lstStyle/>
        <a:p>
          <a:pPr>
            <a:lnSpc>
              <a:spcPct val="150000"/>
            </a:lnSpc>
          </a:pPr>
          <a:r>
            <a:rPr lang="en-US" sz="1800" dirty="0">
              <a:latin typeface="Arial" panose="020B0604020202020204" pitchFamily="34" charset="0"/>
              <a:cs typeface="Arial" panose="020B0604020202020204" pitchFamily="34" charset="0"/>
            </a:rPr>
            <a:t>Set clear, outcomes-based objectives</a:t>
          </a:r>
          <a:endParaRPr lang="en-GB" sz="1800" dirty="0">
            <a:latin typeface="Arial" panose="020B0604020202020204" pitchFamily="34" charset="0"/>
            <a:cs typeface="Arial" panose="020B0604020202020204" pitchFamily="34" charset="0"/>
          </a:endParaRPr>
        </a:p>
      </dgm:t>
    </dgm:pt>
    <dgm:pt modelId="{421E19C1-CCEC-4569-B122-B456A60F64C4}" type="parTrans" cxnId="{B8165E68-FB8F-4EEC-BF48-BAB6EEF88DBF}">
      <dgm:prSet/>
      <dgm:spPr/>
      <dgm:t>
        <a:bodyPr/>
        <a:lstStyle/>
        <a:p>
          <a:endParaRPr lang="en-GB" sz="1800">
            <a:latin typeface="Arial" panose="020B0604020202020204" pitchFamily="34" charset="0"/>
            <a:cs typeface="Arial" panose="020B0604020202020204" pitchFamily="34" charset="0"/>
          </a:endParaRPr>
        </a:p>
      </dgm:t>
    </dgm:pt>
    <dgm:pt modelId="{E84EC380-311C-4990-B160-25166ED2F84C}" type="sibTrans" cxnId="{B8165E68-FB8F-4EEC-BF48-BAB6EEF88DBF}">
      <dgm:prSet/>
      <dgm:spPr/>
      <dgm:t>
        <a:bodyPr/>
        <a:lstStyle/>
        <a:p>
          <a:endParaRPr lang="en-GB" sz="1800">
            <a:latin typeface="Arial" panose="020B0604020202020204" pitchFamily="34" charset="0"/>
            <a:cs typeface="Arial" panose="020B0604020202020204" pitchFamily="34" charset="0"/>
          </a:endParaRPr>
        </a:p>
      </dgm:t>
    </dgm:pt>
    <dgm:pt modelId="{DE5F4D3E-2622-41A7-8B05-0871B3069768}">
      <dgm:prSet custT="1"/>
      <dgm:spPr/>
      <dgm:t>
        <a:bodyPr/>
        <a:lstStyle/>
        <a:p>
          <a:pPr>
            <a:lnSpc>
              <a:spcPct val="150000"/>
            </a:lnSpc>
          </a:pPr>
          <a:r>
            <a:rPr lang="en-US" sz="1800" dirty="0">
              <a:latin typeface="Arial" panose="020B0604020202020204" pitchFamily="34" charset="0"/>
              <a:cs typeface="Arial" panose="020B0604020202020204" pitchFamily="34" charset="0"/>
            </a:rPr>
            <a:t>Don’t wait for people to ‘earn it’</a:t>
          </a:r>
        </a:p>
      </dgm:t>
    </dgm:pt>
    <dgm:pt modelId="{38E75F11-12B1-4B51-BD5B-41E34A714FD5}" type="parTrans" cxnId="{937739F9-115A-4219-BF1D-4F2BDCDFE02B}">
      <dgm:prSet/>
      <dgm:spPr/>
      <dgm:t>
        <a:bodyPr/>
        <a:lstStyle/>
        <a:p>
          <a:endParaRPr lang="en-GB" sz="1800">
            <a:latin typeface="Arial" panose="020B0604020202020204" pitchFamily="34" charset="0"/>
            <a:cs typeface="Arial" panose="020B0604020202020204" pitchFamily="34" charset="0"/>
          </a:endParaRPr>
        </a:p>
      </dgm:t>
    </dgm:pt>
    <dgm:pt modelId="{0D18C39C-76F9-49B7-9043-48EDC19D121D}" type="sibTrans" cxnId="{937739F9-115A-4219-BF1D-4F2BDCDFE02B}">
      <dgm:prSet/>
      <dgm:spPr/>
      <dgm:t>
        <a:bodyPr/>
        <a:lstStyle/>
        <a:p>
          <a:endParaRPr lang="en-GB" sz="1800">
            <a:latin typeface="Arial" panose="020B0604020202020204" pitchFamily="34" charset="0"/>
            <a:cs typeface="Arial" panose="020B0604020202020204" pitchFamily="34" charset="0"/>
          </a:endParaRPr>
        </a:p>
      </dgm:t>
    </dgm:pt>
    <dgm:pt modelId="{198867D6-A256-44F5-8E27-C3A47545B61A}">
      <dgm:prSet custT="1"/>
      <dgm:spPr/>
      <dgm:t>
        <a:bodyPr/>
        <a:lstStyle/>
        <a:p>
          <a:pPr>
            <a:lnSpc>
              <a:spcPct val="150000"/>
            </a:lnSpc>
          </a:pPr>
          <a:r>
            <a:rPr lang="en-US" sz="1800" dirty="0">
              <a:latin typeface="Arial" panose="020B0604020202020204" pitchFamily="34" charset="0"/>
              <a:cs typeface="Arial" panose="020B0604020202020204" pitchFamily="34" charset="0"/>
            </a:rPr>
            <a:t>Be transparent about your working patterns - let the team know when and where you are working and ensure that everyone else does the same</a:t>
          </a:r>
        </a:p>
      </dgm:t>
    </dgm:pt>
    <dgm:pt modelId="{B7179657-4C0E-4027-AA16-35233D6EEB66}" type="parTrans" cxnId="{65CDD404-0C28-43F5-9AB0-3C8B2C7F2B0E}">
      <dgm:prSet/>
      <dgm:spPr/>
      <dgm:t>
        <a:bodyPr/>
        <a:lstStyle/>
        <a:p>
          <a:endParaRPr lang="en-GB" sz="1800">
            <a:latin typeface="Arial" panose="020B0604020202020204" pitchFamily="34" charset="0"/>
            <a:cs typeface="Arial" panose="020B0604020202020204" pitchFamily="34" charset="0"/>
          </a:endParaRPr>
        </a:p>
      </dgm:t>
    </dgm:pt>
    <dgm:pt modelId="{15636E50-B65A-46A5-A348-DF4D256DAEDC}" type="sibTrans" cxnId="{65CDD404-0C28-43F5-9AB0-3C8B2C7F2B0E}">
      <dgm:prSet/>
      <dgm:spPr/>
      <dgm:t>
        <a:bodyPr/>
        <a:lstStyle/>
        <a:p>
          <a:endParaRPr lang="en-GB" sz="1800">
            <a:latin typeface="Arial" panose="020B0604020202020204" pitchFamily="34" charset="0"/>
            <a:cs typeface="Arial" panose="020B0604020202020204" pitchFamily="34" charset="0"/>
          </a:endParaRPr>
        </a:p>
      </dgm:t>
    </dgm:pt>
    <dgm:pt modelId="{7168C209-C582-4FAF-B475-6FB636220E52}">
      <dgm:prSet custT="1"/>
      <dgm:spPr/>
      <dgm:t>
        <a:bodyPr/>
        <a:lstStyle/>
        <a:p>
          <a:pPr>
            <a:lnSpc>
              <a:spcPct val="150000"/>
            </a:lnSpc>
          </a:pPr>
          <a:r>
            <a:rPr lang="en-US" sz="1800" dirty="0">
              <a:latin typeface="Arial" panose="020B0604020202020204" pitchFamily="34" charset="0"/>
              <a:cs typeface="Arial" panose="020B0604020202020204" pitchFamily="34" charset="0"/>
            </a:rPr>
            <a:t>Consciously reward and </a:t>
          </a:r>
          <a:r>
            <a:rPr lang="en-US" sz="1800" dirty="0" err="1">
              <a:latin typeface="Arial" panose="020B0604020202020204" pitchFamily="34" charset="0"/>
              <a:cs typeface="Arial" panose="020B0604020202020204" pitchFamily="34" charset="0"/>
            </a:rPr>
            <a:t>recognise</a:t>
          </a:r>
          <a:r>
            <a:rPr lang="en-US" sz="1800" dirty="0">
              <a:latin typeface="Arial" panose="020B0604020202020204" pitchFamily="34" charset="0"/>
              <a:cs typeface="Arial" panose="020B0604020202020204" pitchFamily="34" charset="0"/>
            </a:rPr>
            <a:t> people for the outcomes they are achieving  - not the additional hours or always being present</a:t>
          </a:r>
        </a:p>
      </dgm:t>
    </dgm:pt>
    <dgm:pt modelId="{1A2BD8CA-F7E7-4BD2-89B5-7DA359C67B29}" type="parTrans" cxnId="{CF108ADB-4047-4D07-8FE3-6FBBA1C5EEE3}">
      <dgm:prSet/>
      <dgm:spPr/>
      <dgm:t>
        <a:bodyPr/>
        <a:lstStyle/>
        <a:p>
          <a:endParaRPr lang="en-GB" sz="1800">
            <a:latin typeface="Arial" panose="020B0604020202020204" pitchFamily="34" charset="0"/>
            <a:cs typeface="Arial" panose="020B0604020202020204" pitchFamily="34" charset="0"/>
          </a:endParaRPr>
        </a:p>
      </dgm:t>
    </dgm:pt>
    <dgm:pt modelId="{8B02303D-48A3-4B9C-ADA2-0000F92A454C}" type="sibTrans" cxnId="{CF108ADB-4047-4D07-8FE3-6FBBA1C5EEE3}">
      <dgm:prSet/>
      <dgm:spPr/>
      <dgm:t>
        <a:bodyPr/>
        <a:lstStyle/>
        <a:p>
          <a:endParaRPr lang="en-GB" sz="1800">
            <a:latin typeface="Arial" panose="020B0604020202020204" pitchFamily="34" charset="0"/>
            <a:cs typeface="Arial" panose="020B0604020202020204" pitchFamily="34" charset="0"/>
          </a:endParaRPr>
        </a:p>
      </dgm:t>
    </dgm:pt>
    <dgm:pt modelId="{C1FCC84F-B19C-46E5-9CB5-5D281D610129}">
      <dgm:prSet custT="1"/>
      <dgm:spPr/>
      <dgm:t>
        <a:bodyPr/>
        <a:lstStyle/>
        <a:p>
          <a:pPr>
            <a:lnSpc>
              <a:spcPct val="150000"/>
            </a:lnSpc>
          </a:pPr>
          <a:r>
            <a:rPr lang="en-US" sz="1800" dirty="0">
              <a:latin typeface="Arial" panose="020B0604020202020204" pitchFamily="34" charset="0"/>
              <a:cs typeface="Arial" panose="020B0604020202020204" pitchFamily="34" charset="0"/>
            </a:rPr>
            <a:t>Book non-work time in your diary</a:t>
          </a:r>
        </a:p>
      </dgm:t>
    </dgm:pt>
    <dgm:pt modelId="{EE56D92E-1B9B-4C36-AAD6-6E5EE47C7BA9}" type="sibTrans" cxnId="{6B7BAF63-2D9C-4DEE-B927-4819871235F2}">
      <dgm:prSet/>
      <dgm:spPr/>
      <dgm:t>
        <a:bodyPr/>
        <a:lstStyle/>
        <a:p>
          <a:endParaRPr lang="en-GB" sz="1800">
            <a:latin typeface="Arial" panose="020B0604020202020204" pitchFamily="34" charset="0"/>
            <a:cs typeface="Arial" panose="020B0604020202020204" pitchFamily="34" charset="0"/>
          </a:endParaRPr>
        </a:p>
      </dgm:t>
    </dgm:pt>
    <dgm:pt modelId="{56A09154-A155-427E-94F2-2FE151492D88}" type="parTrans" cxnId="{6B7BAF63-2D9C-4DEE-B927-4819871235F2}">
      <dgm:prSet/>
      <dgm:spPr/>
      <dgm:t>
        <a:bodyPr/>
        <a:lstStyle/>
        <a:p>
          <a:endParaRPr lang="en-GB" sz="1800">
            <a:latin typeface="Arial" panose="020B0604020202020204" pitchFamily="34" charset="0"/>
            <a:cs typeface="Arial" panose="020B0604020202020204" pitchFamily="34" charset="0"/>
          </a:endParaRPr>
        </a:p>
      </dgm:t>
    </dgm:pt>
    <dgm:pt modelId="{02920E36-4AED-4CBC-9DE9-AE902A045D8E}">
      <dgm:prSet custT="1"/>
      <dgm:spPr/>
      <dgm:t>
        <a:bodyPr/>
        <a:lstStyle/>
        <a:p>
          <a:pPr>
            <a:lnSpc>
              <a:spcPct val="150000"/>
            </a:lnSpc>
          </a:pPr>
          <a:r>
            <a:rPr lang="en-US" sz="1800" dirty="0">
              <a:latin typeface="Arial" panose="020B0604020202020204" pitchFamily="34" charset="0"/>
              <a:cs typeface="Arial" panose="020B0604020202020204" pitchFamily="34" charset="0"/>
            </a:rPr>
            <a:t>Leave loudly or log off visibly</a:t>
          </a:r>
        </a:p>
      </dgm:t>
    </dgm:pt>
    <dgm:pt modelId="{5DB1ABAC-79CE-46D3-B57A-1F54550DC269}" type="sibTrans" cxnId="{86D4AE84-B93E-407E-8F97-F18CEF00182C}">
      <dgm:prSet/>
      <dgm:spPr/>
      <dgm:t>
        <a:bodyPr/>
        <a:lstStyle/>
        <a:p>
          <a:endParaRPr lang="en-GB" sz="1800">
            <a:latin typeface="Arial" panose="020B0604020202020204" pitchFamily="34" charset="0"/>
            <a:cs typeface="Arial" panose="020B0604020202020204" pitchFamily="34" charset="0"/>
          </a:endParaRPr>
        </a:p>
      </dgm:t>
    </dgm:pt>
    <dgm:pt modelId="{BDB42E61-E32F-46FE-A344-5486FE1BF28C}" type="parTrans" cxnId="{86D4AE84-B93E-407E-8F97-F18CEF00182C}">
      <dgm:prSet/>
      <dgm:spPr/>
      <dgm:t>
        <a:bodyPr/>
        <a:lstStyle/>
        <a:p>
          <a:endParaRPr lang="en-GB" sz="1800">
            <a:latin typeface="Arial" panose="020B0604020202020204" pitchFamily="34" charset="0"/>
            <a:cs typeface="Arial" panose="020B0604020202020204" pitchFamily="34" charset="0"/>
          </a:endParaRPr>
        </a:p>
      </dgm:t>
    </dgm:pt>
    <dgm:pt modelId="{BF6CB3AA-F88E-437E-88FF-5219A17CA083}">
      <dgm:prSet custT="1"/>
      <dgm:spPr/>
      <dgm:t>
        <a:bodyPr/>
        <a:lstStyle/>
        <a:p>
          <a:pPr>
            <a:lnSpc>
              <a:spcPct val="150000"/>
            </a:lnSpc>
          </a:pPr>
          <a:r>
            <a:rPr lang="en-US" sz="1800" dirty="0">
              <a:latin typeface="Arial" panose="020B0604020202020204" pitchFamily="34" charset="0"/>
              <a:cs typeface="Arial" panose="020B0604020202020204" pitchFamily="34" charset="0"/>
            </a:rPr>
            <a:t>Be clear you don’t expect replies out of hours</a:t>
          </a:r>
        </a:p>
      </dgm:t>
    </dgm:pt>
    <dgm:pt modelId="{B2B6C5EF-0777-4BFB-90F2-5E77822AFA87}" type="sibTrans" cxnId="{FF57623B-9A76-4887-BDCA-BFAABE3E3077}">
      <dgm:prSet/>
      <dgm:spPr/>
      <dgm:t>
        <a:bodyPr/>
        <a:lstStyle/>
        <a:p>
          <a:endParaRPr lang="en-GB" sz="1800">
            <a:latin typeface="Arial" panose="020B0604020202020204" pitchFamily="34" charset="0"/>
            <a:cs typeface="Arial" panose="020B0604020202020204" pitchFamily="34" charset="0"/>
          </a:endParaRPr>
        </a:p>
      </dgm:t>
    </dgm:pt>
    <dgm:pt modelId="{D1C0C152-92F0-470B-9A9D-1A7DEFB525D8}" type="parTrans" cxnId="{FF57623B-9A76-4887-BDCA-BFAABE3E3077}">
      <dgm:prSet/>
      <dgm:spPr/>
      <dgm:t>
        <a:bodyPr/>
        <a:lstStyle/>
        <a:p>
          <a:endParaRPr lang="en-GB" sz="1800">
            <a:latin typeface="Arial" panose="020B0604020202020204" pitchFamily="34" charset="0"/>
            <a:cs typeface="Arial" panose="020B0604020202020204" pitchFamily="34" charset="0"/>
          </a:endParaRPr>
        </a:p>
      </dgm:t>
    </dgm:pt>
    <dgm:pt modelId="{E7DDFB36-84C8-4A5E-A4DF-FD607067493E}" type="pres">
      <dgm:prSet presAssocID="{69B435BF-9911-402C-A33D-7CCD9E57B01C}" presName="Name0" presStyleCnt="0">
        <dgm:presLayoutVars>
          <dgm:dir/>
          <dgm:animLvl val="lvl"/>
          <dgm:resizeHandles val="exact"/>
        </dgm:presLayoutVars>
      </dgm:prSet>
      <dgm:spPr/>
    </dgm:pt>
    <dgm:pt modelId="{74967CD9-94C4-4139-8F9D-56E7C96DAEA3}" type="pres">
      <dgm:prSet presAssocID="{37C46B41-A1A3-47FB-A69A-87FD7604C9F6}" presName="composite" presStyleCnt="0"/>
      <dgm:spPr/>
    </dgm:pt>
    <dgm:pt modelId="{8137B489-9233-4CAC-8417-83F50A501DAA}" type="pres">
      <dgm:prSet presAssocID="{37C46B41-A1A3-47FB-A69A-87FD7604C9F6}" presName="parTx" presStyleLbl="alignNode1" presStyleIdx="0" presStyleCnt="3">
        <dgm:presLayoutVars>
          <dgm:chMax val="0"/>
          <dgm:chPref val="0"/>
          <dgm:bulletEnabled val="1"/>
        </dgm:presLayoutVars>
      </dgm:prSet>
      <dgm:spPr/>
    </dgm:pt>
    <dgm:pt modelId="{E248770C-9572-43FE-9902-4C7C23C05904}" type="pres">
      <dgm:prSet presAssocID="{37C46B41-A1A3-47FB-A69A-87FD7604C9F6}" presName="desTx" presStyleLbl="alignAccFollowNode1" presStyleIdx="0" presStyleCnt="3">
        <dgm:presLayoutVars>
          <dgm:bulletEnabled val="1"/>
        </dgm:presLayoutVars>
      </dgm:prSet>
      <dgm:spPr/>
    </dgm:pt>
    <dgm:pt modelId="{4B1D0AB2-EBE1-43FA-9FB1-D020270B0444}" type="pres">
      <dgm:prSet presAssocID="{5618FC4D-D1A3-4505-8718-104DC5BF1A21}" presName="space" presStyleCnt="0"/>
      <dgm:spPr/>
    </dgm:pt>
    <dgm:pt modelId="{51FF0A6D-2067-4F20-98E7-5AA0BC7D569B}" type="pres">
      <dgm:prSet presAssocID="{9C16C31D-A348-40D9-ACED-C7AF1AEF21BA}" presName="composite" presStyleCnt="0"/>
      <dgm:spPr/>
    </dgm:pt>
    <dgm:pt modelId="{A19D1FB3-5A5E-493B-973F-C2878E9FFB35}" type="pres">
      <dgm:prSet presAssocID="{9C16C31D-A348-40D9-ACED-C7AF1AEF21BA}" presName="parTx" presStyleLbl="alignNode1" presStyleIdx="1" presStyleCnt="3">
        <dgm:presLayoutVars>
          <dgm:chMax val="0"/>
          <dgm:chPref val="0"/>
          <dgm:bulletEnabled val="1"/>
        </dgm:presLayoutVars>
      </dgm:prSet>
      <dgm:spPr/>
    </dgm:pt>
    <dgm:pt modelId="{17D718C6-0781-480E-A023-A453E8DBCBFE}" type="pres">
      <dgm:prSet presAssocID="{9C16C31D-A348-40D9-ACED-C7AF1AEF21BA}" presName="desTx" presStyleLbl="alignAccFollowNode1" presStyleIdx="1" presStyleCnt="3">
        <dgm:presLayoutVars>
          <dgm:bulletEnabled val="1"/>
        </dgm:presLayoutVars>
      </dgm:prSet>
      <dgm:spPr/>
    </dgm:pt>
    <dgm:pt modelId="{D84DEEF1-40CC-43F0-BB5C-2FDCD5C2B8B5}" type="pres">
      <dgm:prSet presAssocID="{95C7937E-9AAD-424B-8AF7-7853F647D64B}" presName="space" presStyleCnt="0"/>
      <dgm:spPr/>
    </dgm:pt>
    <dgm:pt modelId="{4D99F7EE-1DAF-4ECD-AE41-4D668A038D8F}" type="pres">
      <dgm:prSet presAssocID="{A9D5150F-3EA8-4BEF-8630-E65E0BEC5488}" presName="composite" presStyleCnt="0"/>
      <dgm:spPr/>
    </dgm:pt>
    <dgm:pt modelId="{BB25B395-3BA0-4E38-904A-B6DE22F12129}" type="pres">
      <dgm:prSet presAssocID="{A9D5150F-3EA8-4BEF-8630-E65E0BEC5488}" presName="parTx" presStyleLbl="alignNode1" presStyleIdx="2" presStyleCnt="3">
        <dgm:presLayoutVars>
          <dgm:chMax val="0"/>
          <dgm:chPref val="0"/>
          <dgm:bulletEnabled val="1"/>
        </dgm:presLayoutVars>
      </dgm:prSet>
      <dgm:spPr/>
    </dgm:pt>
    <dgm:pt modelId="{2CA8D962-B151-4BDE-A3ED-AF06BBD3569E}" type="pres">
      <dgm:prSet presAssocID="{A9D5150F-3EA8-4BEF-8630-E65E0BEC5488}" presName="desTx" presStyleLbl="alignAccFollowNode1" presStyleIdx="2" presStyleCnt="3">
        <dgm:presLayoutVars>
          <dgm:bulletEnabled val="1"/>
        </dgm:presLayoutVars>
      </dgm:prSet>
      <dgm:spPr/>
    </dgm:pt>
  </dgm:ptLst>
  <dgm:cxnLst>
    <dgm:cxn modelId="{65CDD404-0C28-43F5-9AB0-3C8B2C7F2B0E}" srcId="{9C16C31D-A348-40D9-ACED-C7AF1AEF21BA}" destId="{198867D6-A256-44F5-8E27-C3A47545B61A}" srcOrd="2" destOrd="0" parTransId="{B7179657-4C0E-4027-AA16-35233D6EEB66}" sibTransId="{15636E50-B65A-46A5-A348-DF4D256DAEDC}"/>
    <dgm:cxn modelId="{5500FD08-4D31-4CA6-8AB8-773CD5E489F1}" type="presOf" srcId="{985202C9-F51A-4EAD-A50D-7AAD012421D4}" destId="{E248770C-9572-43FE-9902-4C7C23C05904}" srcOrd="0" destOrd="0" presId="urn:microsoft.com/office/officeart/2005/8/layout/hList1"/>
    <dgm:cxn modelId="{ABA0501B-0491-496B-A42E-4993DBDA49A2}" srcId="{9C16C31D-A348-40D9-ACED-C7AF1AEF21BA}" destId="{50078099-B800-4187-8D90-FF9EB7FB5B34}" srcOrd="0" destOrd="0" parTransId="{311AE3AF-FCC1-45F3-9CDC-23B7718412EC}" sibTransId="{30FD3F7F-2D16-4C0F-AB8E-B04E0D31EF89}"/>
    <dgm:cxn modelId="{19935426-FD6F-413C-9E34-509CEF46B7C1}" srcId="{69B435BF-9911-402C-A33D-7CCD9E57B01C}" destId="{9C16C31D-A348-40D9-ACED-C7AF1AEF21BA}" srcOrd="1" destOrd="0" parTransId="{9C206249-ED75-47E4-9AA7-EDC56BF02C53}" sibTransId="{95C7937E-9AAD-424B-8AF7-7853F647D64B}"/>
    <dgm:cxn modelId="{49E3F128-91F1-4763-A614-EB9BE4AFBBB1}" type="presOf" srcId="{02920E36-4AED-4CBC-9DE9-AE902A045D8E}" destId="{E248770C-9572-43FE-9902-4C7C23C05904}" srcOrd="0" destOrd="2" presId="urn:microsoft.com/office/officeart/2005/8/layout/hList1"/>
    <dgm:cxn modelId="{FF57623B-9A76-4887-BDCA-BFAABE3E3077}" srcId="{37C46B41-A1A3-47FB-A69A-87FD7604C9F6}" destId="{BF6CB3AA-F88E-437E-88FF-5219A17CA083}" srcOrd="3" destOrd="0" parTransId="{D1C0C152-92F0-470B-9A9D-1A7DEFB525D8}" sibTransId="{B2B6C5EF-0777-4BFB-90F2-5E77822AFA87}"/>
    <dgm:cxn modelId="{638FF13F-6FBE-4C83-8E0F-4407DC979FBD}" type="presOf" srcId="{69B435BF-9911-402C-A33D-7CCD9E57B01C}" destId="{E7DDFB36-84C8-4A5E-A4DF-FD607067493E}" srcOrd="0" destOrd="0" presId="urn:microsoft.com/office/officeart/2005/8/layout/hList1"/>
    <dgm:cxn modelId="{1977E940-C723-4196-8215-D6199952F291}" type="presOf" srcId="{37C46B41-A1A3-47FB-A69A-87FD7604C9F6}" destId="{8137B489-9233-4CAC-8417-83F50A501DAA}" srcOrd="0" destOrd="0" presId="urn:microsoft.com/office/officeart/2005/8/layout/hList1"/>
    <dgm:cxn modelId="{A0DE6560-832C-4E34-BC6B-989DD6784782}" type="presOf" srcId="{DE5F4D3E-2622-41A7-8B05-0871B3069768}" destId="{17D718C6-0781-480E-A023-A453E8DBCBFE}" srcOrd="0" destOrd="1" presId="urn:microsoft.com/office/officeart/2005/8/layout/hList1"/>
    <dgm:cxn modelId="{6B7BAF63-2D9C-4DEE-B927-4819871235F2}" srcId="{37C46B41-A1A3-47FB-A69A-87FD7604C9F6}" destId="{C1FCC84F-B19C-46E5-9CB5-5D281D610129}" srcOrd="1" destOrd="0" parTransId="{56A09154-A155-427E-94F2-2FE151492D88}" sibTransId="{EE56D92E-1B9B-4C36-AAD6-6E5EE47C7BA9}"/>
    <dgm:cxn modelId="{8F24D345-0226-40B9-85A9-3D641EEF73D2}" type="presOf" srcId="{BF6CB3AA-F88E-437E-88FF-5219A17CA083}" destId="{E248770C-9572-43FE-9902-4C7C23C05904}" srcOrd="0" destOrd="3" presId="urn:microsoft.com/office/officeart/2005/8/layout/hList1"/>
    <dgm:cxn modelId="{AABDCB47-FBEE-43B1-95BA-250FA9C10325}" type="presOf" srcId="{7168C209-C582-4FAF-B475-6FB636220E52}" destId="{2CA8D962-B151-4BDE-A3ED-AF06BBD3569E}" srcOrd="0" destOrd="1" presId="urn:microsoft.com/office/officeart/2005/8/layout/hList1"/>
    <dgm:cxn modelId="{B8165E68-FB8F-4EEC-BF48-BAB6EEF88DBF}" srcId="{A9D5150F-3EA8-4BEF-8630-E65E0BEC5488}" destId="{B72AA9C5-D682-4C7C-9D3D-3CB80087E903}" srcOrd="0" destOrd="0" parTransId="{421E19C1-CCEC-4569-B122-B456A60F64C4}" sibTransId="{E84EC380-311C-4990-B160-25166ED2F84C}"/>
    <dgm:cxn modelId="{AB345780-CDA8-415A-9E5D-81097768E9BD}" srcId="{37C46B41-A1A3-47FB-A69A-87FD7604C9F6}" destId="{985202C9-F51A-4EAD-A50D-7AAD012421D4}" srcOrd="0" destOrd="0" parTransId="{FF0021DF-35BF-443C-8FE4-8EC6A7860C1A}" sibTransId="{57A3483A-DE77-49CA-B606-DF154D74AB84}"/>
    <dgm:cxn modelId="{86D4AE84-B93E-407E-8F97-F18CEF00182C}" srcId="{37C46B41-A1A3-47FB-A69A-87FD7604C9F6}" destId="{02920E36-4AED-4CBC-9DE9-AE902A045D8E}" srcOrd="2" destOrd="0" parTransId="{BDB42E61-E32F-46FE-A344-5486FE1BF28C}" sibTransId="{5DB1ABAC-79CE-46D3-B57A-1F54550DC269}"/>
    <dgm:cxn modelId="{F70EAD8B-EC29-433A-881F-3B97BCA26CE7}" type="presOf" srcId="{C1FCC84F-B19C-46E5-9CB5-5D281D610129}" destId="{E248770C-9572-43FE-9902-4C7C23C05904}" srcOrd="0" destOrd="1" presId="urn:microsoft.com/office/officeart/2005/8/layout/hList1"/>
    <dgm:cxn modelId="{4CC20598-A218-4DA6-9EE0-93C96BB9F4B0}" srcId="{69B435BF-9911-402C-A33D-7CCD9E57B01C}" destId="{37C46B41-A1A3-47FB-A69A-87FD7604C9F6}" srcOrd="0" destOrd="0" parTransId="{C7383F92-E3B1-4262-8A12-826E345552C7}" sibTransId="{5618FC4D-D1A3-4505-8718-104DC5BF1A21}"/>
    <dgm:cxn modelId="{98AEACAA-EB55-4094-8847-57859AF2A1D5}" type="presOf" srcId="{198867D6-A256-44F5-8E27-C3A47545B61A}" destId="{17D718C6-0781-480E-A023-A453E8DBCBFE}" srcOrd="0" destOrd="2" presId="urn:microsoft.com/office/officeart/2005/8/layout/hList1"/>
    <dgm:cxn modelId="{6AD249C5-9F80-4680-931B-CB6A24A586AF}" type="presOf" srcId="{50078099-B800-4187-8D90-FF9EB7FB5B34}" destId="{17D718C6-0781-480E-A023-A453E8DBCBFE}" srcOrd="0" destOrd="0" presId="urn:microsoft.com/office/officeart/2005/8/layout/hList1"/>
    <dgm:cxn modelId="{0872DED9-AF86-4BBD-9651-9B5DBCCA1091}" srcId="{69B435BF-9911-402C-A33D-7CCD9E57B01C}" destId="{A9D5150F-3EA8-4BEF-8630-E65E0BEC5488}" srcOrd="2" destOrd="0" parTransId="{65BBC152-FE75-4D04-9ACA-4102CCAE28E2}" sibTransId="{7C2C3297-4EC5-480E-A5DA-C1797597401B}"/>
    <dgm:cxn modelId="{CF108ADB-4047-4D07-8FE3-6FBBA1C5EEE3}" srcId="{A9D5150F-3EA8-4BEF-8630-E65E0BEC5488}" destId="{7168C209-C582-4FAF-B475-6FB636220E52}" srcOrd="1" destOrd="0" parTransId="{1A2BD8CA-F7E7-4BD2-89B5-7DA359C67B29}" sibTransId="{8B02303D-48A3-4B9C-ADA2-0000F92A454C}"/>
    <dgm:cxn modelId="{584519DD-A602-45D0-B3C9-0A23DAB72E50}" type="presOf" srcId="{B72AA9C5-D682-4C7C-9D3D-3CB80087E903}" destId="{2CA8D962-B151-4BDE-A3ED-AF06BBD3569E}" srcOrd="0" destOrd="0" presId="urn:microsoft.com/office/officeart/2005/8/layout/hList1"/>
    <dgm:cxn modelId="{36CEB8F0-DD92-484B-ACF5-D5A683CB38B3}" type="presOf" srcId="{A9D5150F-3EA8-4BEF-8630-E65E0BEC5488}" destId="{BB25B395-3BA0-4E38-904A-B6DE22F12129}" srcOrd="0" destOrd="0" presId="urn:microsoft.com/office/officeart/2005/8/layout/hList1"/>
    <dgm:cxn modelId="{937739F9-115A-4219-BF1D-4F2BDCDFE02B}" srcId="{9C16C31D-A348-40D9-ACED-C7AF1AEF21BA}" destId="{DE5F4D3E-2622-41A7-8B05-0871B3069768}" srcOrd="1" destOrd="0" parTransId="{38E75F11-12B1-4B51-BD5B-41E34A714FD5}" sibTransId="{0D18C39C-76F9-49B7-9043-48EDC19D121D}"/>
    <dgm:cxn modelId="{015BAFFC-4068-4750-B8C5-04DCCEE17098}" type="presOf" srcId="{9C16C31D-A348-40D9-ACED-C7AF1AEF21BA}" destId="{A19D1FB3-5A5E-493B-973F-C2878E9FFB35}" srcOrd="0" destOrd="0" presId="urn:microsoft.com/office/officeart/2005/8/layout/hList1"/>
    <dgm:cxn modelId="{827A1716-8EB1-445D-9A12-F0E9857925CD}" type="presParOf" srcId="{E7DDFB36-84C8-4A5E-A4DF-FD607067493E}" destId="{74967CD9-94C4-4139-8F9D-56E7C96DAEA3}" srcOrd="0" destOrd="0" presId="urn:microsoft.com/office/officeart/2005/8/layout/hList1"/>
    <dgm:cxn modelId="{A888E24A-0B07-4D75-BA65-973F178DB900}" type="presParOf" srcId="{74967CD9-94C4-4139-8F9D-56E7C96DAEA3}" destId="{8137B489-9233-4CAC-8417-83F50A501DAA}" srcOrd="0" destOrd="0" presId="urn:microsoft.com/office/officeart/2005/8/layout/hList1"/>
    <dgm:cxn modelId="{61CADF8F-F8C4-4DE3-B2D8-D05E714D807F}" type="presParOf" srcId="{74967CD9-94C4-4139-8F9D-56E7C96DAEA3}" destId="{E248770C-9572-43FE-9902-4C7C23C05904}" srcOrd="1" destOrd="0" presId="urn:microsoft.com/office/officeart/2005/8/layout/hList1"/>
    <dgm:cxn modelId="{86E6DF69-956D-4F64-B68D-3115602A0C31}" type="presParOf" srcId="{E7DDFB36-84C8-4A5E-A4DF-FD607067493E}" destId="{4B1D0AB2-EBE1-43FA-9FB1-D020270B0444}" srcOrd="1" destOrd="0" presId="urn:microsoft.com/office/officeart/2005/8/layout/hList1"/>
    <dgm:cxn modelId="{F6D74B0B-C822-4C56-A5D0-48B221D7FDD6}" type="presParOf" srcId="{E7DDFB36-84C8-4A5E-A4DF-FD607067493E}" destId="{51FF0A6D-2067-4F20-98E7-5AA0BC7D569B}" srcOrd="2" destOrd="0" presId="urn:microsoft.com/office/officeart/2005/8/layout/hList1"/>
    <dgm:cxn modelId="{41B33D6D-01AD-45A3-987A-D68726FE4BFA}" type="presParOf" srcId="{51FF0A6D-2067-4F20-98E7-5AA0BC7D569B}" destId="{A19D1FB3-5A5E-493B-973F-C2878E9FFB35}" srcOrd="0" destOrd="0" presId="urn:microsoft.com/office/officeart/2005/8/layout/hList1"/>
    <dgm:cxn modelId="{B871AC67-EAA8-4B31-A9DD-4D94CD0BE36C}" type="presParOf" srcId="{51FF0A6D-2067-4F20-98E7-5AA0BC7D569B}" destId="{17D718C6-0781-480E-A023-A453E8DBCBFE}" srcOrd="1" destOrd="0" presId="urn:microsoft.com/office/officeart/2005/8/layout/hList1"/>
    <dgm:cxn modelId="{A22DE504-6157-445C-B2FC-B4C590079BF7}" type="presParOf" srcId="{E7DDFB36-84C8-4A5E-A4DF-FD607067493E}" destId="{D84DEEF1-40CC-43F0-BB5C-2FDCD5C2B8B5}" srcOrd="3" destOrd="0" presId="urn:microsoft.com/office/officeart/2005/8/layout/hList1"/>
    <dgm:cxn modelId="{DFF98D28-89C1-4065-8709-99415C665DCE}" type="presParOf" srcId="{E7DDFB36-84C8-4A5E-A4DF-FD607067493E}" destId="{4D99F7EE-1DAF-4ECD-AE41-4D668A038D8F}" srcOrd="4" destOrd="0" presId="urn:microsoft.com/office/officeart/2005/8/layout/hList1"/>
    <dgm:cxn modelId="{6019B57A-A503-4327-8841-79DC8737DEFF}" type="presParOf" srcId="{4D99F7EE-1DAF-4ECD-AE41-4D668A038D8F}" destId="{BB25B395-3BA0-4E38-904A-B6DE22F12129}" srcOrd="0" destOrd="0" presId="urn:microsoft.com/office/officeart/2005/8/layout/hList1"/>
    <dgm:cxn modelId="{55554C9A-A87C-44A9-95FA-3315B6C888E1}" type="presParOf" srcId="{4D99F7EE-1DAF-4ECD-AE41-4D668A038D8F}" destId="{2CA8D962-B151-4BDE-A3ED-AF06BBD356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B435BF-9911-402C-A33D-7CCD9E57B01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7C46B41-A1A3-47FB-A69A-87FD7604C9F6}">
      <dgm:prSet phldrT="[Text]" custT="1"/>
      <dgm:spPr/>
      <dgm:t>
        <a:bodyPr/>
        <a:lstStyle/>
        <a:p>
          <a:r>
            <a:rPr lang="en-GB" sz="1800" dirty="0">
              <a:latin typeface="Arial" panose="020B0604020202020204" pitchFamily="34" charset="0"/>
              <a:cs typeface="Arial" panose="020B0604020202020204" pitchFamily="34" charset="0"/>
            </a:rPr>
            <a:t>Drive the conversation</a:t>
          </a:r>
        </a:p>
      </dgm:t>
    </dgm:pt>
    <dgm:pt modelId="{C7383F92-E3B1-4262-8A12-826E345552C7}" type="parTrans" cxnId="{4CC20598-A218-4DA6-9EE0-93C96BB9F4B0}">
      <dgm:prSet/>
      <dgm:spPr/>
      <dgm:t>
        <a:bodyPr/>
        <a:lstStyle/>
        <a:p>
          <a:endParaRPr lang="en-GB" sz="1800">
            <a:latin typeface="Arial" panose="020B0604020202020204" pitchFamily="34" charset="0"/>
            <a:cs typeface="Arial" panose="020B0604020202020204" pitchFamily="34" charset="0"/>
          </a:endParaRPr>
        </a:p>
      </dgm:t>
    </dgm:pt>
    <dgm:pt modelId="{5618FC4D-D1A3-4505-8718-104DC5BF1A21}" type="sibTrans" cxnId="{4CC20598-A218-4DA6-9EE0-93C96BB9F4B0}">
      <dgm:prSet/>
      <dgm:spPr/>
      <dgm:t>
        <a:bodyPr/>
        <a:lstStyle/>
        <a:p>
          <a:endParaRPr lang="en-GB" sz="1800">
            <a:latin typeface="Arial" panose="020B0604020202020204" pitchFamily="34" charset="0"/>
            <a:cs typeface="Arial" panose="020B0604020202020204" pitchFamily="34" charset="0"/>
          </a:endParaRPr>
        </a:p>
      </dgm:t>
    </dgm:pt>
    <dgm:pt modelId="{985202C9-F51A-4EAD-A50D-7AAD012421D4}">
      <dgm:prSet phldrT="[Text]" custT="1"/>
      <dgm:spPr/>
      <dgm:t>
        <a:bodyPr/>
        <a:lstStyle/>
        <a:p>
          <a:pPr>
            <a:lnSpc>
              <a:spcPct val="150000"/>
            </a:lnSpc>
          </a:pPr>
          <a:r>
            <a:rPr lang="en-US" sz="1800" dirty="0">
              <a:latin typeface="Arial" panose="020B0604020202020204" pitchFamily="34" charset="0"/>
              <a:cs typeface="Arial" panose="020B0604020202020204" pitchFamily="34" charset="0"/>
            </a:rPr>
            <a:t>Talk about flexible working and wellbeing</a:t>
          </a:r>
          <a:endParaRPr lang="en-GB" sz="1800" dirty="0">
            <a:latin typeface="Arial" panose="020B0604020202020204" pitchFamily="34" charset="0"/>
            <a:cs typeface="Arial" panose="020B0604020202020204" pitchFamily="34" charset="0"/>
          </a:endParaRPr>
        </a:p>
      </dgm:t>
    </dgm:pt>
    <dgm:pt modelId="{FF0021DF-35BF-443C-8FE4-8EC6A7860C1A}" type="parTrans" cxnId="{AB345780-CDA8-415A-9E5D-81097768E9BD}">
      <dgm:prSet/>
      <dgm:spPr/>
      <dgm:t>
        <a:bodyPr/>
        <a:lstStyle/>
        <a:p>
          <a:endParaRPr lang="en-GB" sz="1800">
            <a:latin typeface="Arial" panose="020B0604020202020204" pitchFamily="34" charset="0"/>
            <a:cs typeface="Arial" panose="020B0604020202020204" pitchFamily="34" charset="0"/>
          </a:endParaRPr>
        </a:p>
      </dgm:t>
    </dgm:pt>
    <dgm:pt modelId="{57A3483A-DE77-49CA-B606-DF154D74AB84}" type="sibTrans" cxnId="{AB345780-CDA8-415A-9E5D-81097768E9BD}">
      <dgm:prSet/>
      <dgm:spPr/>
      <dgm:t>
        <a:bodyPr/>
        <a:lstStyle/>
        <a:p>
          <a:endParaRPr lang="en-GB" sz="1800">
            <a:latin typeface="Arial" panose="020B0604020202020204" pitchFamily="34" charset="0"/>
            <a:cs typeface="Arial" panose="020B0604020202020204" pitchFamily="34" charset="0"/>
          </a:endParaRPr>
        </a:p>
      </dgm:t>
    </dgm:pt>
    <dgm:pt modelId="{9C16C31D-A348-40D9-ACED-C7AF1AEF21BA}">
      <dgm:prSet phldrT="[Text]" custT="1"/>
      <dgm:spPr/>
      <dgm:t>
        <a:bodyPr/>
        <a:lstStyle/>
        <a:p>
          <a:r>
            <a:rPr lang="en-GB" sz="1800" dirty="0">
              <a:latin typeface="Arial" panose="020B0604020202020204" pitchFamily="34" charset="0"/>
              <a:cs typeface="Arial" panose="020B0604020202020204" pitchFamily="34" charset="0"/>
            </a:rPr>
            <a:t>Discuss flex at team level</a:t>
          </a:r>
        </a:p>
      </dgm:t>
    </dgm:pt>
    <dgm:pt modelId="{9C206249-ED75-47E4-9AA7-EDC56BF02C53}" type="parTrans" cxnId="{19935426-FD6F-413C-9E34-509CEF46B7C1}">
      <dgm:prSet/>
      <dgm:spPr/>
      <dgm:t>
        <a:bodyPr/>
        <a:lstStyle/>
        <a:p>
          <a:endParaRPr lang="en-GB" sz="1800">
            <a:latin typeface="Arial" panose="020B0604020202020204" pitchFamily="34" charset="0"/>
            <a:cs typeface="Arial" panose="020B0604020202020204" pitchFamily="34" charset="0"/>
          </a:endParaRPr>
        </a:p>
      </dgm:t>
    </dgm:pt>
    <dgm:pt modelId="{95C7937E-9AAD-424B-8AF7-7853F647D64B}" type="sibTrans" cxnId="{19935426-FD6F-413C-9E34-509CEF46B7C1}">
      <dgm:prSet/>
      <dgm:spPr/>
      <dgm:t>
        <a:bodyPr/>
        <a:lstStyle/>
        <a:p>
          <a:endParaRPr lang="en-GB" sz="1800">
            <a:latin typeface="Arial" panose="020B0604020202020204" pitchFamily="34" charset="0"/>
            <a:cs typeface="Arial" panose="020B0604020202020204" pitchFamily="34" charset="0"/>
          </a:endParaRPr>
        </a:p>
      </dgm:t>
    </dgm:pt>
    <dgm:pt modelId="{50078099-B800-4187-8D90-FF9EB7FB5B34}">
      <dgm:prSet phldrT="[Text]" custT="1"/>
      <dgm:spPr/>
      <dgm:t>
        <a:bodyPr/>
        <a:lstStyle/>
        <a:p>
          <a:pPr>
            <a:lnSpc>
              <a:spcPct val="150000"/>
            </a:lnSpc>
          </a:pPr>
          <a:r>
            <a:rPr lang="en-US" sz="1800" dirty="0">
              <a:latin typeface="Arial" panose="020B0604020202020204" pitchFamily="34" charset="0"/>
              <a:cs typeface="Arial" panose="020B0604020202020204" pitchFamily="34" charset="0"/>
            </a:rPr>
            <a:t>Regularly evaluate &amp; discuss working arrangements with your team</a:t>
          </a:r>
          <a:endParaRPr lang="en-GB" sz="1800" dirty="0">
            <a:latin typeface="Arial" panose="020B0604020202020204" pitchFamily="34" charset="0"/>
            <a:cs typeface="Arial" panose="020B0604020202020204" pitchFamily="34" charset="0"/>
          </a:endParaRPr>
        </a:p>
      </dgm:t>
    </dgm:pt>
    <dgm:pt modelId="{311AE3AF-FCC1-45F3-9CDC-23B7718412EC}" type="parTrans" cxnId="{ABA0501B-0491-496B-A42E-4993DBDA49A2}">
      <dgm:prSet/>
      <dgm:spPr/>
      <dgm:t>
        <a:bodyPr/>
        <a:lstStyle/>
        <a:p>
          <a:endParaRPr lang="en-GB" sz="1800">
            <a:latin typeface="Arial" panose="020B0604020202020204" pitchFamily="34" charset="0"/>
            <a:cs typeface="Arial" panose="020B0604020202020204" pitchFamily="34" charset="0"/>
          </a:endParaRPr>
        </a:p>
      </dgm:t>
    </dgm:pt>
    <dgm:pt modelId="{30FD3F7F-2D16-4C0F-AB8E-B04E0D31EF89}" type="sibTrans" cxnId="{ABA0501B-0491-496B-A42E-4993DBDA49A2}">
      <dgm:prSet/>
      <dgm:spPr/>
      <dgm:t>
        <a:bodyPr/>
        <a:lstStyle/>
        <a:p>
          <a:endParaRPr lang="en-GB" sz="1800">
            <a:latin typeface="Arial" panose="020B0604020202020204" pitchFamily="34" charset="0"/>
            <a:cs typeface="Arial" panose="020B0604020202020204" pitchFamily="34" charset="0"/>
          </a:endParaRPr>
        </a:p>
      </dgm:t>
    </dgm:pt>
    <dgm:pt modelId="{A9D5150F-3EA8-4BEF-8630-E65E0BEC5488}">
      <dgm:prSet phldrT="[Text]" custT="1"/>
      <dgm:spPr/>
      <dgm:t>
        <a:bodyPr/>
        <a:lstStyle/>
        <a:p>
          <a:r>
            <a:rPr lang="en-GB" sz="1800" dirty="0">
              <a:latin typeface="Arial" panose="020B0604020202020204" pitchFamily="34" charset="0"/>
              <a:cs typeface="Arial" panose="020B0604020202020204" pitchFamily="34" charset="0"/>
            </a:rPr>
            <a:t>Trial, learn &amp; share</a:t>
          </a:r>
        </a:p>
      </dgm:t>
    </dgm:pt>
    <dgm:pt modelId="{65BBC152-FE75-4D04-9ACA-4102CCAE28E2}" type="parTrans" cxnId="{0872DED9-AF86-4BBD-9651-9B5DBCCA1091}">
      <dgm:prSet/>
      <dgm:spPr/>
      <dgm:t>
        <a:bodyPr/>
        <a:lstStyle/>
        <a:p>
          <a:endParaRPr lang="en-GB" sz="1800">
            <a:latin typeface="Arial" panose="020B0604020202020204" pitchFamily="34" charset="0"/>
            <a:cs typeface="Arial" panose="020B0604020202020204" pitchFamily="34" charset="0"/>
          </a:endParaRPr>
        </a:p>
      </dgm:t>
    </dgm:pt>
    <dgm:pt modelId="{7C2C3297-4EC5-480E-A5DA-C1797597401B}" type="sibTrans" cxnId="{0872DED9-AF86-4BBD-9651-9B5DBCCA1091}">
      <dgm:prSet/>
      <dgm:spPr/>
      <dgm:t>
        <a:bodyPr/>
        <a:lstStyle/>
        <a:p>
          <a:endParaRPr lang="en-GB" sz="1800">
            <a:latin typeface="Arial" panose="020B0604020202020204" pitchFamily="34" charset="0"/>
            <a:cs typeface="Arial" panose="020B0604020202020204" pitchFamily="34" charset="0"/>
          </a:endParaRPr>
        </a:p>
      </dgm:t>
    </dgm:pt>
    <dgm:pt modelId="{B72AA9C5-D682-4C7C-9D3D-3CB80087E903}">
      <dgm:prSet phldrT="[Text]" custT="1"/>
      <dgm:spPr/>
      <dgm:t>
        <a:bodyPr/>
        <a:lstStyle/>
        <a:p>
          <a:pPr>
            <a:lnSpc>
              <a:spcPct val="150000"/>
            </a:lnSpc>
          </a:pPr>
          <a:r>
            <a:rPr lang="en-US" sz="1800" dirty="0">
              <a:latin typeface="Arial" panose="020B0604020202020204" pitchFamily="34" charset="0"/>
              <a:cs typeface="Arial" panose="020B0604020202020204" pitchFamily="34" charset="0"/>
            </a:rPr>
            <a:t>Learn from how others are making their roles more flexible</a:t>
          </a:r>
          <a:endParaRPr lang="en-GB" sz="1800" dirty="0">
            <a:latin typeface="Arial" panose="020B0604020202020204" pitchFamily="34" charset="0"/>
            <a:cs typeface="Arial" panose="020B0604020202020204" pitchFamily="34" charset="0"/>
          </a:endParaRPr>
        </a:p>
      </dgm:t>
    </dgm:pt>
    <dgm:pt modelId="{421E19C1-CCEC-4569-B122-B456A60F64C4}" type="parTrans" cxnId="{B8165E68-FB8F-4EEC-BF48-BAB6EEF88DBF}">
      <dgm:prSet/>
      <dgm:spPr/>
      <dgm:t>
        <a:bodyPr/>
        <a:lstStyle/>
        <a:p>
          <a:endParaRPr lang="en-GB" sz="1800">
            <a:latin typeface="Arial" panose="020B0604020202020204" pitchFamily="34" charset="0"/>
            <a:cs typeface="Arial" panose="020B0604020202020204" pitchFamily="34" charset="0"/>
          </a:endParaRPr>
        </a:p>
      </dgm:t>
    </dgm:pt>
    <dgm:pt modelId="{E84EC380-311C-4990-B160-25166ED2F84C}" type="sibTrans" cxnId="{B8165E68-FB8F-4EEC-BF48-BAB6EEF88DBF}">
      <dgm:prSet/>
      <dgm:spPr/>
      <dgm:t>
        <a:bodyPr/>
        <a:lstStyle/>
        <a:p>
          <a:endParaRPr lang="en-GB" sz="1800">
            <a:latin typeface="Arial" panose="020B0604020202020204" pitchFamily="34" charset="0"/>
            <a:cs typeface="Arial" panose="020B0604020202020204" pitchFamily="34" charset="0"/>
          </a:endParaRPr>
        </a:p>
      </dgm:t>
    </dgm:pt>
    <dgm:pt modelId="{A2DCEF5F-61E5-437D-BDE3-2C637F9277AF}">
      <dgm:prSet custT="1"/>
      <dgm:spPr/>
      <dgm:t>
        <a:bodyPr/>
        <a:lstStyle/>
        <a:p>
          <a:pPr>
            <a:lnSpc>
              <a:spcPct val="150000"/>
            </a:lnSpc>
          </a:pPr>
          <a:r>
            <a:rPr lang="en-US" sz="1800" dirty="0">
              <a:latin typeface="Arial" panose="020B0604020202020204" pitchFamily="34" charset="0"/>
              <a:cs typeface="Arial" panose="020B0604020202020204" pitchFamily="34" charset="0"/>
            </a:rPr>
            <a:t>Ensure it is being brought up and discussed in 121s and wellbeing conversations – by you, and by your team members</a:t>
          </a:r>
        </a:p>
      </dgm:t>
    </dgm:pt>
    <dgm:pt modelId="{848E0894-35E4-4C6A-9A40-5BA21525ED9F}" type="parTrans" cxnId="{BCC10EFB-ED22-44BE-AD0D-3C2ABFF4520A}">
      <dgm:prSet/>
      <dgm:spPr/>
      <dgm:t>
        <a:bodyPr/>
        <a:lstStyle/>
        <a:p>
          <a:endParaRPr lang="en-GB" sz="1800">
            <a:latin typeface="Arial" panose="020B0604020202020204" pitchFamily="34" charset="0"/>
            <a:cs typeface="Arial" panose="020B0604020202020204" pitchFamily="34" charset="0"/>
          </a:endParaRPr>
        </a:p>
      </dgm:t>
    </dgm:pt>
    <dgm:pt modelId="{B12B796D-D128-456B-BBE2-C855D0F5FAB4}" type="sibTrans" cxnId="{BCC10EFB-ED22-44BE-AD0D-3C2ABFF4520A}">
      <dgm:prSet/>
      <dgm:spPr/>
      <dgm:t>
        <a:bodyPr/>
        <a:lstStyle/>
        <a:p>
          <a:endParaRPr lang="en-GB" sz="1800">
            <a:latin typeface="Arial" panose="020B0604020202020204" pitchFamily="34" charset="0"/>
            <a:cs typeface="Arial" panose="020B0604020202020204" pitchFamily="34" charset="0"/>
          </a:endParaRPr>
        </a:p>
      </dgm:t>
    </dgm:pt>
    <dgm:pt modelId="{C78A702F-1047-41EB-B362-B8EC01C921FE}">
      <dgm:prSet custT="1"/>
      <dgm:spPr/>
      <dgm:t>
        <a:bodyPr/>
        <a:lstStyle/>
        <a:p>
          <a:pPr>
            <a:lnSpc>
              <a:spcPct val="150000"/>
            </a:lnSpc>
          </a:pPr>
          <a:r>
            <a:rPr lang="en-US" sz="1800" dirty="0">
              <a:latin typeface="Arial" panose="020B0604020202020204" pitchFamily="34" charset="0"/>
              <a:cs typeface="Arial" panose="020B0604020202020204" pitchFamily="34" charset="0"/>
            </a:rPr>
            <a:t>Ask your people how/where/when they find they work best</a:t>
          </a:r>
        </a:p>
      </dgm:t>
    </dgm:pt>
    <dgm:pt modelId="{A30102F1-EFF6-40C0-8BFC-E320D7D91CB5}" type="parTrans" cxnId="{57662894-384F-4860-8BDC-C468D2516058}">
      <dgm:prSet/>
      <dgm:spPr/>
      <dgm:t>
        <a:bodyPr/>
        <a:lstStyle/>
        <a:p>
          <a:endParaRPr lang="en-GB" sz="1800">
            <a:latin typeface="Arial" panose="020B0604020202020204" pitchFamily="34" charset="0"/>
            <a:cs typeface="Arial" panose="020B0604020202020204" pitchFamily="34" charset="0"/>
          </a:endParaRPr>
        </a:p>
      </dgm:t>
    </dgm:pt>
    <dgm:pt modelId="{D503827F-C44D-430E-B209-B08160F648EF}" type="sibTrans" cxnId="{57662894-384F-4860-8BDC-C468D2516058}">
      <dgm:prSet/>
      <dgm:spPr/>
      <dgm:t>
        <a:bodyPr/>
        <a:lstStyle/>
        <a:p>
          <a:endParaRPr lang="en-GB" sz="1800">
            <a:latin typeface="Arial" panose="020B0604020202020204" pitchFamily="34" charset="0"/>
            <a:cs typeface="Arial" panose="020B0604020202020204" pitchFamily="34" charset="0"/>
          </a:endParaRPr>
        </a:p>
      </dgm:t>
    </dgm:pt>
    <dgm:pt modelId="{36710A84-498C-4160-8D3A-5C95A102F689}">
      <dgm:prSet phldrT="[Text]" custT="1"/>
      <dgm:spPr/>
      <dgm:t>
        <a:bodyPr/>
        <a:lstStyle/>
        <a:p>
          <a:pPr>
            <a:lnSpc>
              <a:spcPct val="150000"/>
            </a:lnSpc>
          </a:pPr>
          <a:r>
            <a:rPr lang="en-US" sz="1800" dirty="0">
              <a:latin typeface="Arial" panose="020B0604020202020204" pitchFamily="34" charset="0"/>
              <a:cs typeface="Arial" panose="020B0604020202020204" pitchFamily="34" charset="0"/>
            </a:rPr>
            <a:t>Explore the options which would work best for your team &amp; try them!</a:t>
          </a:r>
          <a:endParaRPr lang="en-GB" sz="1800" dirty="0">
            <a:latin typeface="Arial" panose="020B0604020202020204" pitchFamily="34" charset="0"/>
            <a:cs typeface="Arial" panose="020B0604020202020204" pitchFamily="34" charset="0"/>
          </a:endParaRPr>
        </a:p>
      </dgm:t>
    </dgm:pt>
    <dgm:pt modelId="{65AE2E68-50D4-4D48-A34E-71B9653E552F}" type="parTrans" cxnId="{33AAA84B-488D-4D33-AE0F-D6ECE705CAE9}">
      <dgm:prSet/>
      <dgm:spPr/>
      <dgm:t>
        <a:bodyPr/>
        <a:lstStyle/>
        <a:p>
          <a:endParaRPr lang="en-GB" sz="1800"/>
        </a:p>
      </dgm:t>
    </dgm:pt>
    <dgm:pt modelId="{830C2637-E07E-423D-97A4-88AE713DF5ED}" type="sibTrans" cxnId="{33AAA84B-488D-4D33-AE0F-D6ECE705CAE9}">
      <dgm:prSet/>
      <dgm:spPr/>
      <dgm:t>
        <a:bodyPr/>
        <a:lstStyle/>
        <a:p>
          <a:endParaRPr lang="en-GB" sz="1800"/>
        </a:p>
      </dgm:t>
    </dgm:pt>
    <dgm:pt modelId="{D19ADC12-40F2-489F-BBC2-E18F089941D1}">
      <dgm:prSet phldrT="[Text]" custT="1"/>
      <dgm:spPr/>
      <dgm:t>
        <a:bodyPr/>
        <a:lstStyle/>
        <a:p>
          <a:pPr>
            <a:lnSpc>
              <a:spcPct val="150000"/>
            </a:lnSpc>
          </a:pPr>
          <a:r>
            <a:rPr lang="en-GB" sz="1800" dirty="0">
              <a:latin typeface="Arial" panose="020B0604020202020204" pitchFamily="34" charset="0"/>
              <a:cs typeface="Arial" panose="020B0604020202020204" pitchFamily="34" charset="0"/>
            </a:rPr>
            <a:t>Make it a standing agenda item with your team, monitoring their progress</a:t>
          </a:r>
        </a:p>
      </dgm:t>
    </dgm:pt>
    <dgm:pt modelId="{7A5E2087-3311-478E-B54F-2EBF60136BDE}" type="parTrans" cxnId="{9639F999-3029-4D12-ACA5-356A38732750}">
      <dgm:prSet/>
      <dgm:spPr/>
      <dgm:t>
        <a:bodyPr/>
        <a:lstStyle/>
        <a:p>
          <a:endParaRPr lang="en-GB" sz="1800"/>
        </a:p>
      </dgm:t>
    </dgm:pt>
    <dgm:pt modelId="{A9108547-15DD-4CAD-B8D5-56E21A686E01}" type="sibTrans" cxnId="{9639F999-3029-4D12-ACA5-356A38732750}">
      <dgm:prSet/>
      <dgm:spPr/>
      <dgm:t>
        <a:bodyPr/>
        <a:lstStyle/>
        <a:p>
          <a:endParaRPr lang="en-GB" sz="1800"/>
        </a:p>
      </dgm:t>
    </dgm:pt>
    <dgm:pt modelId="{8DCF460C-1C74-442C-B3E5-9FF6E0575AEC}">
      <dgm:prSet custT="1"/>
      <dgm:spPr/>
      <dgm:t>
        <a:bodyPr/>
        <a:lstStyle/>
        <a:p>
          <a:pPr>
            <a:lnSpc>
              <a:spcPct val="150000"/>
            </a:lnSpc>
          </a:pPr>
          <a:r>
            <a:rPr lang="en-US" sz="1800">
              <a:latin typeface="Arial" panose="020B0604020202020204" pitchFamily="34" charset="0"/>
              <a:cs typeface="Arial" panose="020B0604020202020204" pitchFamily="34" charset="0"/>
            </a:rPr>
            <a:t>Talk to other managers and teams about what you are trying</a:t>
          </a:r>
          <a:endParaRPr lang="en-US" sz="1800" dirty="0">
            <a:latin typeface="Arial" panose="020B0604020202020204" pitchFamily="34" charset="0"/>
            <a:cs typeface="Arial" panose="020B0604020202020204" pitchFamily="34" charset="0"/>
          </a:endParaRPr>
        </a:p>
      </dgm:t>
    </dgm:pt>
    <dgm:pt modelId="{D670E986-4916-445D-A7BC-C8642DA4616A}" type="parTrans" cxnId="{B45F813E-A922-44F2-8453-0D17D5D9CF88}">
      <dgm:prSet/>
      <dgm:spPr/>
      <dgm:t>
        <a:bodyPr/>
        <a:lstStyle/>
        <a:p>
          <a:endParaRPr lang="en-GB" sz="1800"/>
        </a:p>
      </dgm:t>
    </dgm:pt>
    <dgm:pt modelId="{7ABDF89C-D366-4DEE-AC25-BC014815C3B7}" type="sibTrans" cxnId="{B45F813E-A922-44F2-8453-0D17D5D9CF88}">
      <dgm:prSet/>
      <dgm:spPr/>
      <dgm:t>
        <a:bodyPr/>
        <a:lstStyle/>
        <a:p>
          <a:endParaRPr lang="en-GB" sz="1800"/>
        </a:p>
      </dgm:t>
    </dgm:pt>
    <dgm:pt modelId="{2BD5F468-D17C-47AD-ABD5-6B5BA45708E5}">
      <dgm:prSet custT="1"/>
      <dgm:spPr/>
      <dgm:t>
        <a:bodyPr/>
        <a:lstStyle/>
        <a:p>
          <a:pPr>
            <a:lnSpc>
              <a:spcPct val="150000"/>
            </a:lnSpc>
          </a:pPr>
          <a:r>
            <a:rPr lang="en-US" sz="1800" dirty="0">
              <a:latin typeface="Arial" panose="020B0604020202020204" pitchFamily="34" charset="0"/>
              <a:cs typeface="Arial" panose="020B0604020202020204" pitchFamily="34" charset="0"/>
            </a:rPr>
            <a:t>Discuss successes and challenges – don’t be afraid to review, tweak and improve arrangements</a:t>
          </a:r>
        </a:p>
      </dgm:t>
    </dgm:pt>
    <dgm:pt modelId="{6A981B9B-5E08-4695-9244-C2B4B978E290}" type="parTrans" cxnId="{7D159404-F221-494D-9AAD-FD8CE61DD21A}">
      <dgm:prSet/>
      <dgm:spPr/>
      <dgm:t>
        <a:bodyPr/>
        <a:lstStyle/>
        <a:p>
          <a:endParaRPr lang="en-GB" sz="1800"/>
        </a:p>
      </dgm:t>
    </dgm:pt>
    <dgm:pt modelId="{CE62954E-F639-41D3-A4DE-4EA313F3ADFE}" type="sibTrans" cxnId="{7D159404-F221-494D-9AAD-FD8CE61DD21A}">
      <dgm:prSet/>
      <dgm:spPr/>
      <dgm:t>
        <a:bodyPr/>
        <a:lstStyle/>
        <a:p>
          <a:endParaRPr lang="en-GB" sz="1800"/>
        </a:p>
      </dgm:t>
    </dgm:pt>
    <dgm:pt modelId="{E7DDFB36-84C8-4A5E-A4DF-FD607067493E}" type="pres">
      <dgm:prSet presAssocID="{69B435BF-9911-402C-A33D-7CCD9E57B01C}" presName="Name0" presStyleCnt="0">
        <dgm:presLayoutVars>
          <dgm:dir/>
          <dgm:animLvl val="lvl"/>
          <dgm:resizeHandles val="exact"/>
        </dgm:presLayoutVars>
      </dgm:prSet>
      <dgm:spPr/>
    </dgm:pt>
    <dgm:pt modelId="{74967CD9-94C4-4139-8F9D-56E7C96DAEA3}" type="pres">
      <dgm:prSet presAssocID="{37C46B41-A1A3-47FB-A69A-87FD7604C9F6}" presName="composite" presStyleCnt="0"/>
      <dgm:spPr/>
    </dgm:pt>
    <dgm:pt modelId="{8137B489-9233-4CAC-8417-83F50A501DAA}" type="pres">
      <dgm:prSet presAssocID="{37C46B41-A1A3-47FB-A69A-87FD7604C9F6}" presName="parTx" presStyleLbl="alignNode1" presStyleIdx="0" presStyleCnt="3">
        <dgm:presLayoutVars>
          <dgm:chMax val="0"/>
          <dgm:chPref val="0"/>
          <dgm:bulletEnabled val="1"/>
        </dgm:presLayoutVars>
      </dgm:prSet>
      <dgm:spPr/>
    </dgm:pt>
    <dgm:pt modelId="{E248770C-9572-43FE-9902-4C7C23C05904}" type="pres">
      <dgm:prSet presAssocID="{37C46B41-A1A3-47FB-A69A-87FD7604C9F6}" presName="desTx" presStyleLbl="alignAccFollowNode1" presStyleIdx="0" presStyleCnt="3">
        <dgm:presLayoutVars>
          <dgm:bulletEnabled val="1"/>
        </dgm:presLayoutVars>
      </dgm:prSet>
      <dgm:spPr/>
    </dgm:pt>
    <dgm:pt modelId="{4B1D0AB2-EBE1-43FA-9FB1-D020270B0444}" type="pres">
      <dgm:prSet presAssocID="{5618FC4D-D1A3-4505-8718-104DC5BF1A21}" presName="space" presStyleCnt="0"/>
      <dgm:spPr/>
    </dgm:pt>
    <dgm:pt modelId="{51FF0A6D-2067-4F20-98E7-5AA0BC7D569B}" type="pres">
      <dgm:prSet presAssocID="{9C16C31D-A348-40D9-ACED-C7AF1AEF21BA}" presName="composite" presStyleCnt="0"/>
      <dgm:spPr/>
    </dgm:pt>
    <dgm:pt modelId="{A19D1FB3-5A5E-493B-973F-C2878E9FFB35}" type="pres">
      <dgm:prSet presAssocID="{9C16C31D-A348-40D9-ACED-C7AF1AEF21BA}" presName="parTx" presStyleLbl="alignNode1" presStyleIdx="1" presStyleCnt="3">
        <dgm:presLayoutVars>
          <dgm:chMax val="0"/>
          <dgm:chPref val="0"/>
          <dgm:bulletEnabled val="1"/>
        </dgm:presLayoutVars>
      </dgm:prSet>
      <dgm:spPr/>
    </dgm:pt>
    <dgm:pt modelId="{17D718C6-0781-480E-A023-A453E8DBCBFE}" type="pres">
      <dgm:prSet presAssocID="{9C16C31D-A348-40D9-ACED-C7AF1AEF21BA}" presName="desTx" presStyleLbl="alignAccFollowNode1" presStyleIdx="1" presStyleCnt="3">
        <dgm:presLayoutVars>
          <dgm:bulletEnabled val="1"/>
        </dgm:presLayoutVars>
      </dgm:prSet>
      <dgm:spPr/>
    </dgm:pt>
    <dgm:pt modelId="{D84DEEF1-40CC-43F0-BB5C-2FDCD5C2B8B5}" type="pres">
      <dgm:prSet presAssocID="{95C7937E-9AAD-424B-8AF7-7853F647D64B}" presName="space" presStyleCnt="0"/>
      <dgm:spPr/>
    </dgm:pt>
    <dgm:pt modelId="{4D99F7EE-1DAF-4ECD-AE41-4D668A038D8F}" type="pres">
      <dgm:prSet presAssocID="{A9D5150F-3EA8-4BEF-8630-E65E0BEC5488}" presName="composite" presStyleCnt="0"/>
      <dgm:spPr/>
    </dgm:pt>
    <dgm:pt modelId="{BB25B395-3BA0-4E38-904A-B6DE22F12129}" type="pres">
      <dgm:prSet presAssocID="{A9D5150F-3EA8-4BEF-8630-E65E0BEC5488}" presName="parTx" presStyleLbl="alignNode1" presStyleIdx="2" presStyleCnt="3">
        <dgm:presLayoutVars>
          <dgm:chMax val="0"/>
          <dgm:chPref val="0"/>
          <dgm:bulletEnabled val="1"/>
        </dgm:presLayoutVars>
      </dgm:prSet>
      <dgm:spPr/>
    </dgm:pt>
    <dgm:pt modelId="{2CA8D962-B151-4BDE-A3ED-AF06BBD3569E}" type="pres">
      <dgm:prSet presAssocID="{A9D5150F-3EA8-4BEF-8630-E65E0BEC5488}" presName="desTx" presStyleLbl="alignAccFollowNode1" presStyleIdx="2" presStyleCnt="3">
        <dgm:presLayoutVars>
          <dgm:bulletEnabled val="1"/>
        </dgm:presLayoutVars>
      </dgm:prSet>
      <dgm:spPr/>
    </dgm:pt>
  </dgm:ptLst>
  <dgm:cxnLst>
    <dgm:cxn modelId="{7D159404-F221-494D-9AAD-FD8CE61DD21A}" srcId="{A9D5150F-3EA8-4BEF-8630-E65E0BEC5488}" destId="{2BD5F468-D17C-47AD-ABD5-6B5BA45708E5}" srcOrd="2" destOrd="0" parTransId="{6A981B9B-5E08-4695-9244-C2B4B978E290}" sibTransId="{CE62954E-F639-41D3-A4DE-4EA313F3ADFE}"/>
    <dgm:cxn modelId="{5500FD08-4D31-4CA6-8AB8-773CD5E489F1}" type="presOf" srcId="{985202C9-F51A-4EAD-A50D-7AAD012421D4}" destId="{E248770C-9572-43FE-9902-4C7C23C05904}" srcOrd="0" destOrd="0" presId="urn:microsoft.com/office/officeart/2005/8/layout/hList1"/>
    <dgm:cxn modelId="{ABA0501B-0491-496B-A42E-4993DBDA49A2}" srcId="{9C16C31D-A348-40D9-ACED-C7AF1AEF21BA}" destId="{50078099-B800-4187-8D90-FF9EB7FB5B34}" srcOrd="0" destOrd="0" parTransId="{311AE3AF-FCC1-45F3-9CDC-23B7718412EC}" sibTransId="{30FD3F7F-2D16-4C0F-AB8E-B04E0D31EF89}"/>
    <dgm:cxn modelId="{19935426-FD6F-413C-9E34-509CEF46B7C1}" srcId="{69B435BF-9911-402C-A33D-7CCD9E57B01C}" destId="{9C16C31D-A348-40D9-ACED-C7AF1AEF21BA}" srcOrd="1" destOrd="0" parTransId="{9C206249-ED75-47E4-9AA7-EDC56BF02C53}" sibTransId="{95C7937E-9AAD-424B-8AF7-7853F647D64B}"/>
    <dgm:cxn modelId="{4ACE1630-7C99-47CB-A3C2-92710E5A6715}" type="presOf" srcId="{A2DCEF5F-61E5-437D-BDE3-2C637F9277AF}" destId="{E248770C-9572-43FE-9902-4C7C23C05904}" srcOrd="0" destOrd="1" presId="urn:microsoft.com/office/officeart/2005/8/layout/hList1"/>
    <dgm:cxn modelId="{F8F7B63A-0B66-43D3-83D8-E6E63C23875F}" type="presOf" srcId="{36710A84-498C-4160-8D3A-5C95A102F689}" destId="{17D718C6-0781-480E-A023-A453E8DBCBFE}" srcOrd="0" destOrd="1" presId="urn:microsoft.com/office/officeart/2005/8/layout/hList1"/>
    <dgm:cxn modelId="{B45F813E-A922-44F2-8453-0D17D5D9CF88}" srcId="{A9D5150F-3EA8-4BEF-8630-E65E0BEC5488}" destId="{8DCF460C-1C74-442C-B3E5-9FF6E0575AEC}" srcOrd="1" destOrd="0" parTransId="{D670E986-4916-445D-A7BC-C8642DA4616A}" sibTransId="{7ABDF89C-D366-4DEE-AC25-BC014815C3B7}"/>
    <dgm:cxn modelId="{638FF13F-6FBE-4C83-8E0F-4407DC979FBD}" type="presOf" srcId="{69B435BF-9911-402C-A33D-7CCD9E57B01C}" destId="{E7DDFB36-84C8-4A5E-A4DF-FD607067493E}" srcOrd="0" destOrd="0" presId="urn:microsoft.com/office/officeart/2005/8/layout/hList1"/>
    <dgm:cxn modelId="{1977E940-C723-4196-8215-D6199952F291}" type="presOf" srcId="{37C46B41-A1A3-47FB-A69A-87FD7604C9F6}" destId="{8137B489-9233-4CAC-8417-83F50A501DAA}" srcOrd="0" destOrd="0" presId="urn:microsoft.com/office/officeart/2005/8/layout/hList1"/>
    <dgm:cxn modelId="{B8165E68-FB8F-4EEC-BF48-BAB6EEF88DBF}" srcId="{A9D5150F-3EA8-4BEF-8630-E65E0BEC5488}" destId="{B72AA9C5-D682-4C7C-9D3D-3CB80087E903}" srcOrd="0" destOrd="0" parTransId="{421E19C1-CCEC-4569-B122-B456A60F64C4}" sibTransId="{E84EC380-311C-4990-B160-25166ED2F84C}"/>
    <dgm:cxn modelId="{33AAA84B-488D-4D33-AE0F-D6ECE705CAE9}" srcId="{9C16C31D-A348-40D9-ACED-C7AF1AEF21BA}" destId="{36710A84-498C-4160-8D3A-5C95A102F689}" srcOrd="1" destOrd="0" parTransId="{65AE2E68-50D4-4D48-A34E-71B9653E552F}" sibTransId="{830C2637-E07E-423D-97A4-88AE713DF5ED}"/>
    <dgm:cxn modelId="{AB345780-CDA8-415A-9E5D-81097768E9BD}" srcId="{37C46B41-A1A3-47FB-A69A-87FD7604C9F6}" destId="{985202C9-F51A-4EAD-A50D-7AAD012421D4}" srcOrd="0" destOrd="0" parTransId="{FF0021DF-35BF-443C-8FE4-8EC6A7860C1A}" sibTransId="{57A3483A-DE77-49CA-B606-DF154D74AB84}"/>
    <dgm:cxn modelId="{086E6F90-439B-4ECE-AB08-783C1270DDDB}" type="presOf" srcId="{8DCF460C-1C74-442C-B3E5-9FF6E0575AEC}" destId="{2CA8D962-B151-4BDE-A3ED-AF06BBD3569E}" srcOrd="0" destOrd="1" presId="urn:microsoft.com/office/officeart/2005/8/layout/hList1"/>
    <dgm:cxn modelId="{F3D83492-5B80-4C7E-AD7E-DC7C67A2B488}" type="presOf" srcId="{2BD5F468-D17C-47AD-ABD5-6B5BA45708E5}" destId="{2CA8D962-B151-4BDE-A3ED-AF06BBD3569E}" srcOrd="0" destOrd="2" presId="urn:microsoft.com/office/officeart/2005/8/layout/hList1"/>
    <dgm:cxn modelId="{57662894-384F-4860-8BDC-C468D2516058}" srcId="{37C46B41-A1A3-47FB-A69A-87FD7604C9F6}" destId="{C78A702F-1047-41EB-B362-B8EC01C921FE}" srcOrd="2" destOrd="0" parTransId="{A30102F1-EFF6-40C0-8BFC-E320D7D91CB5}" sibTransId="{D503827F-C44D-430E-B209-B08160F648EF}"/>
    <dgm:cxn modelId="{4CC20598-A218-4DA6-9EE0-93C96BB9F4B0}" srcId="{69B435BF-9911-402C-A33D-7CCD9E57B01C}" destId="{37C46B41-A1A3-47FB-A69A-87FD7604C9F6}" srcOrd="0" destOrd="0" parTransId="{C7383F92-E3B1-4262-8A12-826E345552C7}" sibTransId="{5618FC4D-D1A3-4505-8718-104DC5BF1A21}"/>
    <dgm:cxn modelId="{9639F999-3029-4D12-ACA5-356A38732750}" srcId="{9C16C31D-A348-40D9-ACED-C7AF1AEF21BA}" destId="{D19ADC12-40F2-489F-BBC2-E18F089941D1}" srcOrd="2" destOrd="0" parTransId="{7A5E2087-3311-478E-B54F-2EBF60136BDE}" sibTransId="{A9108547-15DD-4CAD-B8D5-56E21A686E01}"/>
    <dgm:cxn modelId="{6AD249C5-9F80-4680-931B-CB6A24A586AF}" type="presOf" srcId="{50078099-B800-4187-8D90-FF9EB7FB5B34}" destId="{17D718C6-0781-480E-A023-A453E8DBCBFE}" srcOrd="0" destOrd="0" presId="urn:microsoft.com/office/officeart/2005/8/layout/hList1"/>
    <dgm:cxn modelId="{A9A3FECD-CA30-4C36-B435-024A740D387E}" type="presOf" srcId="{C78A702F-1047-41EB-B362-B8EC01C921FE}" destId="{E248770C-9572-43FE-9902-4C7C23C05904}" srcOrd="0" destOrd="2" presId="urn:microsoft.com/office/officeart/2005/8/layout/hList1"/>
    <dgm:cxn modelId="{0872DED9-AF86-4BBD-9651-9B5DBCCA1091}" srcId="{69B435BF-9911-402C-A33D-7CCD9E57B01C}" destId="{A9D5150F-3EA8-4BEF-8630-E65E0BEC5488}" srcOrd="2" destOrd="0" parTransId="{65BBC152-FE75-4D04-9ACA-4102CCAE28E2}" sibTransId="{7C2C3297-4EC5-480E-A5DA-C1797597401B}"/>
    <dgm:cxn modelId="{584519DD-A602-45D0-B3C9-0A23DAB72E50}" type="presOf" srcId="{B72AA9C5-D682-4C7C-9D3D-3CB80087E903}" destId="{2CA8D962-B151-4BDE-A3ED-AF06BBD3569E}" srcOrd="0" destOrd="0" presId="urn:microsoft.com/office/officeart/2005/8/layout/hList1"/>
    <dgm:cxn modelId="{36CEB8F0-DD92-484B-ACF5-D5A683CB38B3}" type="presOf" srcId="{A9D5150F-3EA8-4BEF-8630-E65E0BEC5488}" destId="{BB25B395-3BA0-4E38-904A-B6DE22F12129}" srcOrd="0" destOrd="0" presId="urn:microsoft.com/office/officeart/2005/8/layout/hList1"/>
    <dgm:cxn modelId="{BCC10EFB-ED22-44BE-AD0D-3C2ABFF4520A}" srcId="{37C46B41-A1A3-47FB-A69A-87FD7604C9F6}" destId="{A2DCEF5F-61E5-437D-BDE3-2C637F9277AF}" srcOrd="1" destOrd="0" parTransId="{848E0894-35E4-4C6A-9A40-5BA21525ED9F}" sibTransId="{B12B796D-D128-456B-BBE2-C855D0F5FAB4}"/>
    <dgm:cxn modelId="{015BAFFC-4068-4750-B8C5-04DCCEE17098}" type="presOf" srcId="{9C16C31D-A348-40D9-ACED-C7AF1AEF21BA}" destId="{A19D1FB3-5A5E-493B-973F-C2878E9FFB35}" srcOrd="0" destOrd="0" presId="urn:microsoft.com/office/officeart/2005/8/layout/hList1"/>
    <dgm:cxn modelId="{B4C417FE-DFCF-423E-A5E2-26395B0B665E}" type="presOf" srcId="{D19ADC12-40F2-489F-BBC2-E18F089941D1}" destId="{17D718C6-0781-480E-A023-A453E8DBCBFE}" srcOrd="0" destOrd="2" presId="urn:microsoft.com/office/officeart/2005/8/layout/hList1"/>
    <dgm:cxn modelId="{827A1716-8EB1-445D-9A12-F0E9857925CD}" type="presParOf" srcId="{E7DDFB36-84C8-4A5E-A4DF-FD607067493E}" destId="{74967CD9-94C4-4139-8F9D-56E7C96DAEA3}" srcOrd="0" destOrd="0" presId="urn:microsoft.com/office/officeart/2005/8/layout/hList1"/>
    <dgm:cxn modelId="{A888E24A-0B07-4D75-BA65-973F178DB900}" type="presParOf" srcId="{74967CD9-94C4-4139-8F9D-56E7C96DAEA3}" destId="{8137B489-9233-4CAC-8417-83F50A501DAA}" srcOrd="0" destOrd="0" presId="urn:microsoft.com/office/officeart/2005/8/layout/hList1"/>
    <dgm:cxn modelId="{61CADF8F-F8C4-4DE3-B2D8-D05E714D807F}" type="presParOf" srcId="{74967CD9-94C4-4139-8F9D-56E7C96DAEA3}" destId="{E248770C-9572-43FE-9902-4C7C23C05904}" srcOrd="1" destOrd="0" presId="urn:microsoft.com/office/officeart/2005/8/layout/hList1"/>
    <dgm:cxn modelId="{86E6DF69-956D-4F64-B68D-3115602A0C31}" type="presParOf" srcId="{E7DDFB36-84C8-4A5E-A4DF-FD607067493E}" destId="{4B1D0AB2-EBE1-43FA-9FB1-D020270B0444}" srcOrd="1" destOrd="0" presId="urn:microsoft.com/office/officeart/2005/8/layout/hList1"/>
    <dgm:cxn modelId="{F6D74B0B-C822-4C56-A5D0-48B221D7FDD6}" type="presParOf" srcId="{E7DDFB36-84C8-4A5E-A4DF-FD607067493E}" destId="{51FF0A6D-2067-4F20-98E7-5AA0BC7D569B}" srcOrd="2" destOrd="0" presId="urn:microsoft.com/office/officeart/2005/8/layout/hList1"/>
    <dgm:cxn modelId="{41B33D6D-01AD-45A3-987A-D68726FE4BFA}" type="presParOf" srcId="{51FF0A6D-2067-4F20-98E7-5AA0BC7D569B}" destId="{A19D1FB3-5A5E-493B-973F-C2878E9FFB35}" srcOrd="0" destOrd="0" presId="urn:microsoft.com/office/officeart/2005/8/layout/hList1"/>
    <dgm:cxn modelId="{B871AC67-EAA8-4B31-A9DD-4D94CD0BE36C}" type="presParOf" srcId="{51FF0A6D-2067-4F20-98E7-5AA0BC7D569B}" destId="{17D718C6-0781-480E-A023-A453E8DBCBFE}" srcOrd="1" destOrd="0" presId="urn:microsoft.com/office/officeart/2005/8/layout/hList1"/>
    <dgm:cxn modelId="{A22DE504-6157-445C-B2FC-B4C590079BF7}" type="presParOf" srcId="{E7DDFB36-84C8-4A5E-A4DF-FD607067493E}" destId="{D84DEEF1-40CC-43F0-BB5C-2FDCD5C2B8B5}" srcOrd="3" destOrd="0" presId="urn:microsoft.com/office/officeart/2005/8/layout/hList1"/>
    <dgm:cxn modelId="{DFF98D28-89C1-4065-8709-99415C665DCE}" type="presParOf" srcId="{E7DDFB36-84C8-4A5E-A4DF-FD607067493E}" destId="{4D99F7EE-1DAF-4ECD-AE41-4D668A038D8F}" srcOrd="4" destOrd="0" presId="urn:microsoft.com/office/officeart/2005/8/layout/hList1"/>
    <dgm:cxn modelId="{6019B57A-A503-4327-8841-79DC8737DEFF}" type="presParOf" srcId="{4D99F7EE-1DAF-4ECD-AE41-4D668A038D8F}" destId="{BB25B395-3BA0-4E38-904A-B6DE22F12129}" srcOrd="0" destOrd="0" presId="urn:microsoft.com/office/officeart/2005/8/layout/hList1"/>
    <dgm:cxn modelId="{55554C9A-A87C-44A9-95FA-3315B6C888E1}" type="presParOf" srcId="{4D99F7EE-1DAF-4ECD-AE41-4D668A038D8F}" destId="{2CA8D962-B151-4BDE-A3ED-AF06BBD356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7B489-9233-4CAC-8417-83F50A501DAA}">
      <dsp:nvSpPr>
        <dsp:cNvPr id="0" name=""/>
        <dsp:cNvSpPr/>
      </dsp:nvSpPr>
      <dsp:spPr>
        <a:xfrm>
          <a:off x="3331" y="17375"/>
          <a:ext cx="324860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Lead by example</a:t>
          </a:r>
        </a:p>
      </dsp:txBody>
      <dsp:txXfrm>
        <a:off x="3331" y="17375"/>
        <a:ext cx="3248603" cy="489600"/>
      </dsp:txXfrm>
    </dsp:sp>
    <dsp:sp modelId="{E248770C-9572-43FE-9902-4C7C23C05904}">
      <dsp:nvSpPr>
        <dsp:cNvPr id="0" name=""/>
        <dsp:cNvSpPr/>
      </dsp:nvSpPr>
      <dsp:spPr>
        <a:xfrm>
          <a:off x="3331" y="506975"/>
          <a:ext cx="3248603" cy="42873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Be open about your flexibility &amp; how you manage your well-being</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Book non-work time in your diary</a:t>
          </a:r>
        </a:p>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Leave loudly or log off visibly</a:t>
          </a:r>
        </a:p>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Be clear you don’t expect replies out of hours</a:t>
          </a:r>
        </a:p>
      </dsp:txBody>
      <dsp:txXfrm>
        <a:off x="3331" y="506975"/>
        <a:ext cx="3248603" cy="4287346"/>
      </dsp:txXfrm>
    </dsp:sp>
    <dsp:sp modelId="{A19D1FB3-5A5E-493B-973F-C2878E9FFB35}">
      <dsp:nvSpPr>
        <dsp:cNvPr id="0" name=""/>
        <dsp:cNvSpPr/>
      </dsp:nvSpPr>
      <dsp:spPr>
        <a:xfrm>
          <a:off x="3706739" y="17375"/>
          <a:ext cx="324860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Show trust</a:t>
          </a:r>
        </a:p>
      </dsp:txBody>
      <dsp:txXfrm>
        <a:off x="3706739" y="17375"/>
        <a:ext cx="3248603" cy="489600"/>
      </dsp:txXfrm>
    </dsp:sp>
    <dsp:sp modelId="{17D718C6-0781-480E-A023-A453E8DBCBFE}">
      <dsp:nvSpPr>
        <dsp:cNvPr id="0" name=""/>
        <dsp:cNvSpPr/>
      </dsp:nvSpPr>
      <dsp:spPr>
        <a:xfrm>
          <a:off x="3706739" y="506975"/>
          <a:ext cx="3248603" cy="42873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Trust people to do their jobs on a flexible basis</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Don’t wait for people to ‘earn it’</a:t>
          </a:r>
        </a:p>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Be transparent about your working patterns - let the team know when and where you are working and ensure that everyone else does the same</a:t>
          </a:r>
        </a:p>
      </dsp:txBody>
      <dsp:txXfrm>
        <a:off x="3706739" y="506975"/>
        <a:ext cx="3248603" cy="4287346"/>
      </dsp:txXfrm>
    </dsp:sp>
    <dsp:sp modelId="{BB25B395-3BA0-4E38-904A-B6DE22F12129}">
      <dsp:nvSpPr>
        <dsp:cNvPr id="0" name=""/>
        <dsp:cNvSpPr/>
      </dsp:nvSpPr>
      <dsp:spPr>
        <a:xfrm>
          <a:off x="7410146" y="17375"/>
          <a:ext cx="324860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Reward &amp; recognise</a:t>
          </a:r>
        </a:p>
      </dsp:txBody>
      <dsp:txXfrm>
        <a:off x="7410146" y="17375"/>
        <a:ext cx="3248603" cy="489600"/>
      </dsp:txXfrm>
    </dsp:sp>
    <dsp:sp modelId="{2CA8D962-B151-4BDE-A3ED-AF06BBD3569E}">
      <dsp:nvSpPr>
        <dsp:cNvPr id="0" name=""/>
        <dsp:cNvSpPr/>
      </dsp:nvSpPr>
      <dsp:spPr>
        <a:xfrm>
          <a:off x="7410146" y="506975"/>
          <a:ext cx="3248603" cy="42873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Set clear, outcomes-based objectives</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Consciously reward and </a:t>
          </a:r>
          <a:r>
            <a:rPr lang="en-US" sz="1800" kern="1200" dirty="0" err="1">
              <a:latin typeface="Arial" panose="020B0604020202020204" pitchFamily="34" charset="0"/>
              <a:cs typeface="Arial" panose="020B0604020202020204" pitchFamily="34" charset="0"/>
            </a:rPr>
            <a:t>recognise</a:t>
          </a:r>
          <a:r>
            <a:rPr lang="en-US" sz="1800" kern="1200" dirty="0">
              <a:latin typeface="Arial" panose="020B0604020202020204" pitchFamily="34" charset="0"/>
              <a:cs typeface="Arial" panose="020B0604020202020204" pitchFamily="34" charset="0"/>
            </a:rPr>
            <a:t> people for the outcomes they are achieving  - not the additional hours or always being present</a:t>
          </a:r>
        </a:p>
      </dsp:txBody>
      <dsp:txXfrm>
        <a:off x="7410146" y="506975"/>
        <a:ext cx="3248603" cy="4287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7B489-9233-4CAC-8417-83F50A501DAA}">
      <dsp:nvSpPr>
        <dsp:cNvPr id="0" name=""/>
        <dsp:cNvSpPr/>
      </dsp:nvSpPr>
      <dsp:spPr>
        <a:xfrm>
          <a:off x="3381" y="26457"/>
          <a:ext cx="3297291"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Drive the conversation</a:t>
          </a:r>
        </a:p>
      </dsp:txBody>
      <dsp:txXfrm>
        <a:off x="3381" y="26457"/>
        <a:ext cx="3297291" cy="518400"/>
      </dsp:txXfrm>
    </dsp:sp>
    <dsp:sp modelId="{E248770C-9572-43FE-9902-4C7C23C05904}">
      <dsp:nvSpPr>
        <dsp:cNvPr id="0" name=""/>
        <dsp:cNvSpPr/>
      </dsp:nvSpPr>
      <dsp:spPr>
        <a:xfrm>
          <a:off x="3381" y="544857"/>
          <a:ext cx="3297291" cy="42492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Talk about flexible working and wellbeing</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Ensure it is being brought up and discussed in 121s and wellbeing conversations – by you, and by your team members</a:t>
          </a:r>
        </a:p>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Ask your people how/where/when they find they work best</a:t>
          </a:r>
        </a:p>
      </dsp:txBody>
      <dsp:txXfrm>
        <a:off x="3381" y="544857"/>
        <a:ext cx="3297291" cy="4249260"/>
      </dsp:txXfrm>
    </dsp:sp>
    <dsp:sp modelId="{A19D1FB3-5A5E-493B-973F-C2878E9FFB35}">
      <dsp:nvSpPr>
        <dsp:cNvPr id="0" name=""/>
        <dsp:cNvSpPr/>
      </dsp:nvSpPr>
      <dsp:spPr>
        <a:xfrm>
          <a:off x="3762294" y="26457"/>
          <a:ext cx="3297291"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Discuss flex at team level</a:t>
          </a:r>
        </a:p>
      </dsp:txBody>
      <dsp:txXfrm>
        <a:off x="3762294" y="26457"/>
        <a:ext cx="3297291" cy="518400"/>
      </dsp:txXfrm>
    </dsp:sp>
    <dsp:sp modelId="{17D718C6-0781-480E-A023-A453E8DBCBFE}">
      <dsp:nvSpPr>
        <dsp:cNvPr id="0" name=""/>
        <dsp:cNvSpPr/>
      </dsp:nvSpPr>
      <dsp:spPr>
        <a:xfrm>
          <a:off x="3762294" y="544857"/>
          <a:ext cx="3297291" cy="42492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Regularly evaluate &amp; discuss working arrangements with your team</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Explore the options which would work best for your team &amp; try them!</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150000"/>
            </a:lnSpc>
            <a:spcBef>
              <a:spcPct val="0"/>
            </a:spcBef>
            <a:spcAft>
              <a:spcPct val="15000"/>
            </a:spcAft>
            <a:buChar char="•"/>
          </a:pPr>
          <a:r>
            <a:rPr lang="en-GB" sz="1800" kern="1200" dirty="0">
              <a:latin typeface="Arial" panose="020B0604020202020204" pitchFamily="34" charset="0"/>
              <a:cs typeface="Arial" panose="020B0604020202020204" pitchFamily="34" charset="0"/>
            </a:rPr>
            <a:t>Make it a standing agenda item with your team, monitoring their progress</a:t>
          </a:r>
        </a:p>
      </dsp:txBody>
      <dsp:txXfrm>
        <a:off x="3762294" y="544857"/>
        <a:ext cx="3297291" cy="4249260"/>
      </dsp:txXfrm>
    </dsp:sp>
    <dsp:sp modelId="{BB25B395-3BA0-4E38-904A-B6DE22F12129}">
      <dsp:nvSpPr>
        <dsp:cNvPr id="0" name=""/>
        <dsp:cNvSpPr/>
      </dsp:nvSpPr>
      <dsp:spPr>
        <a:xfrm>
          <a:off x="7521206" y="26457"/>
          <a:ext cx="3297291"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Trial, learn &amp; share</a:t>
          </a:r>
        </a:p>
      </dsp:txBody>
      <dsp:txXfrm>
        <a:off x="7521206" y="26457"/>
        <a:ext cx="3297291" cy="518400"/>
      </dsp:txXfrm>
    </dsp:sp>
    <dsp:sp modelId="{2CA8D962-B151-4BDE-A3ED-AF06BBD3569E}">
      <dsp:nvSpPr>
        <dsp:cNvPr id="0" name=""/>
        <dsp:cNvSpPr/>
      </dsp:nvSpPr>
      <dsp:spPr>
        <a:xfrm>
          <a:off x="7521206" y="544857"/>
          <a:ext cx="3297291" cy="42492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Learn from how others are making their roles more flexible</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150000"/>
            </a:lnSpc>
            <a:spcBef>
              <a:spcPct val="0"/>
            </a:spcBef>
            <a:spcAft>
              <a:spcPct val="15000"/>
            </a:spcAft>
            <a:buChar char="•"/>
          </a:pPr>
          <a:r>
            <a:rPr lang="en-US" sz="1800" kern="1200">
              <a:latin typeface="Arial" panose="020B0604020202020204" pitchFamily="34" charset="0"/>
              <a:cs typeface="Arial" panose="020B0604020202020204" pitchFamily="34" charset="0"/>
            </a:rPr>
            <a:t>Talk to other managers and teams about what you are trying</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150000"/>
            </a:lnSpc>
            <a:spcBef>
              <a:spcPct val="0"/>
            </a:spcBef>
            <a:spcAft>
              <a:spcPct val="15000"/>
            </a:spcAft>
            <a:buChar char="•"/>
          </a:pPr>
          <a:r>
            <a:rPr lang="en-US" sz="1800" kern="1200" dirty="0">
              <a:latin typeface="Arial" panose="020B0604020202020204" pitchFamily="34" charset="0"/>
              <a:cs typeface="Arial" panose="020B0604020202020204" pitchFamily="34" charset="0"/>
            </a:rPr>
            <a:t>Discuss successes and challenges – don’t be afraid to review, tweak and improve arrangements</a:t>
          </a:r>
        </a:p>
      </dsp:txBody>
      <dsp:txXfrm>
        <a:off x="7521206" y="544857"/>
        <a:ext cx="3297291" cy="42492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DA5F7-DB2C-4A2C-A9F3-8E3A989FC1DF}" type="datetimeFigureOut">
              <a:rPr lang="en-GB" smtClean="0"/>
              <a:t>21/11/2021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C2F38-7D0E-4112-BF76-141FA4DB56DE}" type="slidenum">
              <a:rPr lang="en-GB" smtClean="0"/>
              <a:t>‹#›</a:t>
            </a:fld>
            <a:endParaRPr lang="en-GB"/>
          </a:p>
        </p:txBody>
      </p:sp>
    </p:spTree>
    <p:extLst>
      <p:ext uri="{BB962C8B-B14F-4D97-AF65-F5344CB8AC3E}">
        <p14:creationId xmlns:p14="http://schemas.microsoft.com/office/powerpoint/2010/main" val="376236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706438"/>
            <a:ext cx="6138863" cy="3452812"/>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63058BCC-B8FF-40F8-B3EE-DD1F27A2AB10}" type="slidenum">
              <a:rPr lang="en-GB" smtClean="0"/>
              <a:t>3</a:t>
            </a:fld>
            <a:endParaRPr lang="en-GB" dirty="0"/>
          </a:p>
        </p:txBody>
      </p:sp>
    </p:spTree>
    <p:extLst>
      <p:ext uri="{BB962C8B-B14F-4D97-AF65-F5344CB8AC3E}">
        <p14:creationId xmlns:p14="http://schemas.microsoft.com/office/powerpoint/2010/main" val="307659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465138"/>
            <a:ext cx="6683375" cy="3760787"/>
          </a:xfrm>
        </p:spPr>
      </p:sp>
      <p:sp>
        <p:nvSpPr>
          <p:cNvPr id="3" name="Notes Placeholder 2"/>
          <p:cNvSpPr>
            <a:spLocks noGrp="1"/>
          </p:cNvSpPr>
          <p:nvPr>
            <p:ph type="body" idx="1"/>
          </p:nvPr>
        </p:nvSpPr>
        <p:spPr>
          <a:xfrm>
            <a:off x="429114" y="4347270"/>
            <a:ext cx="6344949" cy="45098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en-US" sz="1200" b="1" dirty="0"/>
              <a:t>(2 mins/Total run time = 42 mins - 1012)</a:t>
            </a:r>
            <a:endParaRPr lang="en-US" altLang="en-US" sz="1200" b="1" dirty="0"/>
          </a:p>
          <a:p>
            <a:pPr marL="0" lvl="0" indent="0">
              <a:lnSpc>
                <a:spcPct val="107000"/>
              </a:lnSpc>
              <a:spcAft>
                <a:spcPts val="800"/>
              </a:spcAft>
              <a:buFont typeface="+mj-lt"/>
              <a:buNone/>
            </a:pPr>
            <a:r>
              <a:rPr lang="en-GB" sz="1400" b="1" dirty="0">
                <a:effectLst/>
                <a:latin typeface="Arial" panose="020B0604020202020204" pitchFamily="34" charset="0"/>
                <a:ea typeface="Calibri" panose="020F0502020204030204" pitchFamily="34" charset="0"/>
                <a:cs typeface="Arial" panose="020B0604020202020204" pitchFamily="34" charset="0"/>
              </a:rPr>
              <a:t>Benefits to flexible working – case for change:  </a:t>
            </a:r>
            <a:r>
              <a:rPr lang="en-GB" sz="1400" dirty="0">
                <a:effectLst/>
                <a:latin typeface="Arial" panose="020B0604020202020204" pitchFamily="34" charset="0"/>
                <a:ea typeface="Calibri" panose="020F0502020204030204" pitchFamily="34" charset="0"/>
                <a:cs typeface="Arial" panose="020B0604020202020204" pitchFamily="34" charset="0"/>
              </a:rPr>
              <a:t>Flexible working has several benefits to both the individual, organisation and wider system including:  </a:t>
            </a:r>
            <a:r>
              <a:rPr lang="en-GB" sz="1400" b="1"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Better work-life balance</a:t>
            </a:r>
          </a:p>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Increased job satisfaction, motivation and productivity, which in turn supports a better experience for our patients, service users and their families and carers  </a:t>
            </a:r>
          </a:p>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Enabling equitable job and career opportunities and supporting a reduction in the gender pay gap by offering more working options in roles at all levels across an organisation </a:t>
            </a:r>
          </a:p>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Attracting and retaining high quality candidates and a diverse workforce with organisational memory, valued skills and experience within a competitive employment market </a:t>
            </a:r>
          </a:p>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Reductions in stress and absenteeism </a:t>
            </a:r>
          </a:p>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Reductions in carbon footprint </a:t>
            </a:r>
          </a:p>
          <a:p>
            <a:pPr marL="342900" lvl="0" indent="-342900">
              <a:lnSpc>
                <a:spcPct val="107000"/>
              </a:lnSpc>
              <a:spcAft>
                <a:spcPts val="800"/>
              </a:spcAft>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Decreased financial burden (e.g. travel, office space, turnover, recruitment, lost productivity).</a:t>
            </a:r>
          </a:p>
          <a:p>
            <a:pPr algn="r"/>
            <a:endParaRPr lang="en-GB" b="1" dirty="0"/>
          </a:p>
        </p:txBody>
      </p:sp>
    </p:spTree>
    <p:extLst>
      <p:ext uri="{BB962C8B-B14F-4D97-AF65-F5344CB8AC3E}">
        <p14:creationId xmlns:p14="http://schemas.microsoft.com/office/powerpoint/2010/main" val="40005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en-US" sz="1200" b="1" dirty="0"/>
              <a:t>(2 mins/Total run time to 29 mins/ to 0959)</a:t>
            </a:r>
          </a:p>
          <a:p>
            <a:endParaRPr lang="en-GB" altLang="en-US" dirty="0"/>
          </a:p>
          <a:p>
            <a:r>
              <a:rPr lang="en-GB" altLang="en-US" b="1" dirty="0"/>
              <a:t>AMY</a:t>
            </a:r>
          </a:p>
          <a:p>
            <a:endParaRPr lang="en-GB" altLang="en-US" dirty="0"/>
          </a:p>
          <a:p>
            <a:r>
              <a:rPr lang="en-US" sz="1300" dirty="0"/>
              <a:t>Lots of focus during the pandemic on where – wfh, hybrid working. </a:t>
            </a:r>
            <a:r>
              <a:rPr lang="en-US" sz="1300" b="1" dirty="0"/>
              <a:t>But important not to equate working remotely with flexible working. </a:t>
            </a:r>
            <a:endParaRPr lang="en-GB" sz="13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Types of flex ….</a:t>
            </a:r>
          </a:p>
          <a:p>
            <a:endParaRPr lang="en-GB" dirty="0"/>
          </a:p>
          <a:p>
            <a:pPr>
              <a:defRPr/>
            </a:pPr>
            <a:r>
              <a:rPr lang="en-GB" altLang="en-US" sz="1200" dirty="0"/>
              <a:t>Then the WHERE /WHEN/ HOW framework helps you to think about flexible working options.  </a:t>
            </a:r>
          </a:p>
          <a:p>
            <a:pPr marL="173885" indent="-173885">
              <a:buFont typeface="Arial" panose="020B0604020202020204" pitchFamily="34" charset="0"/>
              <a:buChar char="•"/>
              <a:defRPr/>
            </a:pPr>
            <a:r>
              <a:rPr lang="en-GB" altLang="en-US" sz="1200" dirty="0"/>
              <a:t>WHERE in current context means WFH but when back to BAU could also be use of other office space, co-working space or a coffee shop</a:t>
            </a:r>
          </a:p>
          <a:p>
            <a:pPr marL="173885" indent="-173885">
              <a:buFont typeface="Arial" panose="020B0604020202020204" pitchFamily="34" charset="0"/>
              <a:buChar char="•"/>
              <a:defRPr/>
            </a:pPr>
            <a:r>
              <a:rPr lang="en-GB" altLang="en-US" sz="1200" dirty="0"/>
              <a:t>WHEN during this time, lots of people need flex on WHEN they are working.  How flexible can the role be in terms of working hours?  This can apply to shift based and non shift based roles, and includes working reduced hours (part time)</a:t>
            </a:r>
          </a:p>
          <a:p>
            <a:pPr marL="173885" indent="-173885">
              <a:buFont typeface="Arial" panose="020B0604020202020204" pitchFamily="34" charset="0"/>
              <a:buChar char="•"/>
              <a:defRPr/>
            </a:pPr>
            <a:r>
              <a:rPr lang="en-GB" altLang="en-US" sz="1200" dirty="0"/>
              <a:t>HOW is about your working arrangement – ways of working e.g. are you project based / bank staff / contract or secondment?</a:t>
            </a:r>
          </a:p>
          <a:p>
            <a:pPr marL="173885" indent="-173885" defTabSz="927384">
              <a:buFont typeface="Arial" panose="020B0604020202020204" pitchFamily="34" charset="0"/>
              <a:buChar char="•"/>
              <a:defRPr/>
            </a:pPr>
            <a:r>
              <a:rPr lang="en-GB" altLang="en-US" sz="1200" dirty="0"/>
              <a:t>And we know some of you are concerned about the impact of long or extreme hours, and the fact you are never ‘off work’ when you work at home</a:t>
            </a:r>
          </a:p>
          <a:p>
            <a:pPr marL="173885" indent="-173885">
              <a:buFont typeface="Arial" panose="020B0604020202020204" pitchFamily="34" charset="0"/>
              <a:buChar char="•"/>
              <a:defRPr/>
            </a:pPr>
            <a:endParaRPr lang="en-GB" altLang="en-US" sz="1200" dirty="0"/>
          </a:p>
          <a:p>
            <a:pPr>
              <a:defRPr/>
            </a:pPr>
            <a:r>
              <a:rPr lang="en-GB" altLang="en-US" sz="1200" dirty="0"/>
              <a:t>When you are discussing flexibility with individuals, remember these options which can help narrow down the flex options which will work for you and them.</a:t>
            </a:r>
          </a:p>
          <a:p>
            <a:pPr>
              <a:defRPr/>
            </a:pPr>
            <a:endParaRPr lang="en-GB" altLang="en-US" sz="1200" dirty="0"/>
          </a:p>
          <a:p>
            <a:pPr>
              <a:defRPr/>
            </a:pPr>
            <a:r>
              <a:rPr lang="en-GB" altLang="en-US" sz="1200" dirty="0"/>
              <a:t>For some of these options, </a:t>
            </a:r>
            <a:r>
              <a:rPr lang="en-GB" altLang="en-US" dirty="0"/>
              <a:t>for example reducing the number of hours you work each week</a:t>
            </a:r>
            <a:r>
              <a:rPr lang="en-GB" altLang="en-US" sz="1200" dirty="0"/>
              <a:t>, you will need to go through a formal process to get something in place.  </a:t>
            </a:r>
          </a:p>
          <a:p>
            <a:pPr>
              <a:defRPr/>
            </a:pPr>
            <a:r>
              <a:rPr lang="en-GB" altLang="en-US" sz="1200" dirty="0"/>
              <a:t>However for many options in the first two categories, can be agreed between you and the individual informally.</a:t>
            </a:r>
          </a:p>
          <a:p>
            <a:endParaRPr lang="en-GB" dirty="0"/>
          </a:p>
        </p:txBody>
      </p:sp>
    </p:spTree>
    <p:extLst>
      <p:ext uri="{BB962C8B-B14F-4D97-AF65-F5344CB8AC3E}">
        <p14:creationId xmlns:p14="http://schemas.microsoft.com/office/powerpoint/2010/main" val="240171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750888"/>
            <a:ext cx="5880100" cy="3308350"/>
          </a:xfrm>
        </p:spPr>
      </p:sp>
      <p:sp>
        <p:nvSpPr>
          <p:cNvPr id="3" name="Notes Placeholder 2"/>
          <p:cNvSpPr>
            <a:spLocks noGrp="1"/>
          </p:cNvSpPr>
          <p:nvPr>
            <p:ph type="body" idx="1"/>
          </p:nvPr>
        </p:nvSpPr>
        <p:spPr>
          <a:xfrm>
            <a:off x="84626" y="4204812"/>
            <a:ext cx="6740854" cy="95565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en-US" sz="1200" b="1" dirty="0"/>
              <a:t>(2 mins/Total run time =  56 mins - 1026)</a:t>
            </a:r>
            <a:endParaRPr lang="en-US" altLang="en-US" sz="1200" b="1" dirty="0"/>
          </a:p>
          <a:p>
            <a:pPr>
              <a:lnSpc>
                <a:spcPct val="115000"/>
              </a:lnSpc>
              <a:spcAft>
                <a:spcPts val="845"/>
              </a:spcAft>
            </a:pPr>
            <a:r>
              <a:rPr lang="en-GB" sz="1200" dirty="0">
                <a:latin typeface="Arial" panose="020B0604020202020204" pitchFamily="34" charset="0"/>
                <a:ea typeface="Calibri" panose="020F0502020204030204" pitchFamily="34" charset="0"/>
                <a:cs typeface="Times New Roman" panose="02020603050405020304" pitchFamily="18" charset="0"/>
              </a:rPr>
              <a:t>Good flexible working arrangements </a:t>
            </a:r>
            <a:r>
              <a:rPr lang="en-GB" sz="1200" b="1" dirty="0">
                <a:latin typeface="Arial" panose="020B0604020202020204" pitchFamily="34" charset="0"/>
                <a:ea typeface="Calibri" panose="020F0502020204030204" pitchFamily="34" charset="0"/>
                <a:cs typeface="Times New Roman" panose="02020603050405020304" pitchFamily="18" charset="0"/>
              </a:rPr>
              <a:t>will always balance the needs of the individual with three key organisational factors; patient/service user and staff experience, service delivery and capacity.</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Managers understanding job design &amp; flex options.   And believing in the value of flex </a:t>
            </a:r>
          </a:p>
          <a:p>
            <a:r>
              <a:rPr lang="en-GB" sz="1200" dirty="0"/>
              <a:t>So the role of managers  is supporting individuals and teams with their working patterns and job design right now. </a:t>
            </a:r>
          </a:p>
          <a:p>
            <a:r>
              <a:rPr lang="en-GB" sz="1200" dirty="0"/>
              <a:t>We have used this model in the past to explain that flexibility only works when it helps meet both the organisation’s need AND the individual need.  </a:t>
            </a:r>
          </a:p>
          <a:p>
            <a:r>
              <a:rPr lang="en-GB" sz="1200" dirty="0"/>
              <a:t>An organisation is not doing an individual any favours by agreeing a working pattern which won’t work with what you expect them to deliver.  This has to be a win-win.</a:t>
            </a:r>
          </a:p>
          <a:p>
            <a:r>
              <a:rPr lang="en-GB" sz="1200" dirty="0"/>
              <a:t>So managers are key drivers of change as they can work with team members to find that sweet spot where they can work flexibly and deliver. Providing line manager training and guidance are examples of actions you can take to drive up capability amongst managers in relation to flexibility at work. </a:t>
            </a:r>
          </a:p>
          <a:p>
            <a:pPr algn="r"/>
            <a:endParaRPr lang="en-GB" b="1" dirty="0"/>
          </a:p>
        </p:txBody>
      </p:sp>
    </p:spTree>
    <p:extLst>
      <p:ext uri="{BB962C8B-B14F-4D97-AF65-F5344CB8AC3E}">
        <p14:creationId xmlns:p14="http://schemas.microsoft.com/office/powerpoint/2010/main" val="180354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DF2B-8F51-43BE-AFFF-353B13D5B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C586F7-9F57-4721-97F3-1A87ACBF45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F1B1AD-C536-4F10-92EF-0ADFEF9D8AD2}"/>
              </a:ext>
            </a:extLst>
          </p:cNvPr>
          <p:cNvSpPr>
            <a:spLocks noGrp="1"/>
          </p:cNvSpPr>
          <p:nvPr>
            <p:ph type="dt" sz="half" idx="10"/>
          </p:nvPr>
        </p:nvSpPr>
        <p:spPr/>
        <p:txBody>
          <a:bodyPr/>
          <a:lstStyle/>
          <a:p>
            <a:fld id="{260C8819-17D3-48ED-BBC3-CD9B2B3620D4}" type="datetimeFigureOut">
              <a:rPr lang="en-GB" smtClean="0"/>
              <a:t>21/11/2021</a:t>
            </a:fld>
            <a:endParaRPr lang="en-GB"/>
          </a:p>
        </p:txBody>
      </p:sp>
      <p:sp>
        <p:nvSpPr>
          <p:cNvPr id="5" name="Footer Placeholder 4">
            <a:extLst>
              <a:ext uri="{FF2B5EF4-FFF2-40B4-BE49-F238E27FC236}">
                <a16:creationId xmlns:a16="http://schemas.microsoft.com/office/drawing/2014/main" id="{DE4EB516-C2BF-412C-986F-51B3768AF8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E3C40B-F399-4138-919C-BE364D2FC519}"/>
              </a:ext>
            </a:extLst>
          </p:cNvPr>
          <p:cNvSpPr>
            <a:spLocks noGrp="1"/>
          </p:cNvSpPr>
          <p:nvPr>
            <p:ph type="sldNum" sz="quarter" idx="12"/>
          </p:nvPr>
        </p:nvSpPr>
        <p:spPr/>
        <p:txBody>
          <a:bodyPr/>
          <a:lstStyle/>
          <a:p>
            <a:fld id="{9C13BBBF-A92E-4AE2-9F89-B056E5CB7127}" type="slidenum">
              <a:rPr lang="en-GB" smtClean="0"/>
              <a:t>‹#›</a:t>
            </a:fld>
            <a:endParaRPr lang="en-GB"/>
          </a:p>
        </p:txBody>
      </p:sp>
    </p:spTree>
    <p:extLst>
      <p:ext uri="{BB962C8B-B14F-4D97-AF65-F5344CB8AC3E}">
        <p14:creationId xmlns:p14="http://schemas.microsoft.com/office/powerpoint/2010/main" val="39960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4C2C-FC54-4A61-ABB8-B8EDBA7D1E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C003D1-C629-4BEF-AEE4-8E5B5E1870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98711-4B7E-46F1-B4A5-F98B275F3023}"/>
              </a:ext>
            </a:extLst>
          </p:cNvPr>
          <p:cNvSpPr>
            <a:spLocks noGrp="1"/>
          </p:cNvSpPr>
          <p:nvPr>
            <p:ph type="dt" sz="half" idx="10"/>
          </p:nvPr>
        </p:nvSpPr>
        <p:spPr/>
        <p:txBody>
          <a:bodyPr/>
          <a:lstStyle/>
          <a:p>
            <a:fld id="{260C8819-17D3-48ED-BBC3-CD9B2B3620D4}" type="datetimeFigureOut">
              <a:rPr lang="en-GB" smtClean="0"/>
              <a:t>21/11/2021</a:t>
            </a:fld>
            <a:endParaRPr lang="en-GB"/>
          </a:p>
        </p:txBody>
      </p:sp>
      <p:sp>
        <p:nvSpPr>
          <p:cNvPr id="5" name="Footer Placeholder 4">
            <a:extLst>
              <a:ext uri="{FF2B5EF4-FFF2-40B4-BE49-F238E27FC236}">
                <a16:creationId xmlns:a16="http://schemas.microsoft.com/office/drawing/2014/main" id="{7A0C7BD6-2438-4EC1-9E22-FA61A8367D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EAFC40-8F4A-49C7-B329-1CF126BDD37B}"/>
              </a:ext>
            </a:extLst>
          </p:cNvPr>
          <p:cNvSpPr>
            <a:spLocks noGrp="1"/>
          </p:cNvSpPr>
          <p:nvPr>
            <p:ph type="sldNum" sz="quarter" idx="12"/>
          </p:nvPr>
        </p:nvSpPr>
        <p:spPr/>
        <p:txBody>
          <a:bodyPr/>
          <a:lstStyle/>
          <a:p>
            <a:fld id="{9C13BBBF-A92E-4AE2-9F89-B056E5CB7127}" type="slidenum">
              <a:rPr lang="en-GB" smtClean="0"/>
              <a:t>‹#›</a:t>
            </a:fld>
            <a:endParaRPr lang="en-GB"/>
          </a:p>
        </p:txBody>
      </p:sp>
    </p:spTree>
    <p:extLst>
      <p:ext uri="{BB962C8B-B14F-4D97-AF65-F5344CB8AC3E}">
        <p14:creationId xmlns:p14="http://schemas.microsoft.com/office/powerpoint/2010/main" val="288122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4E111-6C2C-4D5B-80F8-0EC4626F52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CB46D-41CB-462A-8642-C4B6A420BD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C9C5C3-FE07-42A4-98C6-0682487C77D1}"/>
              </a:ext>
            </a:extLst>
          </p:cNvPr>
          <p:cNvSpPr>
            <a:spLocks noGrp="1"/>
          </p:cNvSpPr>
          <p:nvPr>
            <p:ph type="dt" sz="half" idx="10"/>
          </p:nvPr>
        </p:nvSpPr>
        <p:spPr/>
        <p:txBody>
          <a:bodyPr/>
          <a:lstStyle/>
          <a:p>
            <a:fld id="{260C8819-17D3-48ED-BBC3-CD9B2B3620D4}" type="datetimeFigureOut">
              <a:rPr lang="en-GB" smtClean="0"/>
              <a:t>21/11/2021</a:t>
            </a:fld>
            <a:endParaRPr lang="en-GB"/>
          </a:p>
        </p:txBody>
      </p:sp>
      <p:sp>
        <p:nvSpPr>
          <p:cNvPr id="5" name="Footer Placeholder 4">
            <a:extLst>
              <a:ext uri="{FF2B5EF4-FFF2-40B4-BE49-F238E27FC236}">
                <a16:creationId xmlns:a16="http://schemas.microsoft.com/office/drawing/2014/main" id="{628B9890-DF8A-4BA3-A102-DA048739FC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7251F6-922B-49D4-A26C-96AFC6F40638}"/>
              </a:ext>
            </a:extLst>
          </p:cNvPr>
          <p:cNvSpPr>
            <a:spLocks noGrp="1"/>
          </p:cNvSpPr>
          <p:nvPr>
            <p:ph type="sldNum" sz="quarter" idx="12"/>
          </p:nvPr>
        </p:nvSpPr>
        <p:spPr/>
        <p:txBody>
          <a:bodyPr/>
          <a:lstStyle/>
          <a:p>
            <a:fld id="{9C13BBBF-A92E-4AE2-9F89-B056E5CB7127}" type="slidenum">
              <a:rPr lang="en-GB" smtClean="0"/>
              <a:t>‹#›</a:t>
            </a:fld>
            <a:endParaRPr lang="en-GB"/>
          </a:p>
        </p:txBody>
      </p:sp>
    </p:spTree>
    <p:extLst>
      <p:ext uri="{BB962C8B-B14F-4D97-AF65-F5344CB8AC3E}">
        <p14:creationId xmlns:p14="http://schemas.microsoft.com/office/powerpoint/2010/main" val="2474789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EEE6732-B869-4A04-8B19-84478403EF52}"/>
              </a:ext>
            </a:extLst>
          </p:cNvPr>
          <p:cNvSpPr>
            <a:spLocks noGrp="1"/>
          </p:cNvSpPr>
          <p:nvPr>
            <p:ph type="sldNum" sz="quarter" idx="12"/>
          </p:nvPr>
        </p:nvSpPr>
        <p:spPr>
          <a:xfrm>
            <a:off x="8749146" y="519342"/>
            <a:ext cx="2743200" cy="365125"/>
          </a:xfrm>
          <a:prstGeom prst="rect">
            <a:avLst/>
          </a:prstGeom>
        </p:spPr>
        <p:txBody>
          <a:bodyPr/>
          <a:lstStyle>
            <a:lvl1pPr algn="ctr">
              <a:defRPr sz="1600">
                <a:latin typeface="Arial" panose="020B0604020202020204" pitchFamily="34" charset="0"/>
                <a:cs typeface="Arial" panose="020B0604020202020204" pitchFamily="34" charset="0"/>
              </a:defRPr>
            </a:lvl1pPr>
          </a:lstStyle>
          <a:p>
            <a:fld id="{AB6B226B-62CB-4C4B-B32F-483DA747D67B}" type="slidenum">
              <a:rPr lang="en-GB" smtClean="0"/>
              <a:pPr/>
              <a:t>‹#›</a:t>
            </a:fld>
            <a:endParaRPr lang="en-GB" dirty="0"/>
          </a:p>
        </p:txBody>
      </p:sp>
    </p:spTree>
    <p:extLst>
      <p:ext uri="{BB962C8B-B14F-4D97-AF65-F5344CB8AC3E}">
        <p14:creationId xmlns:p14="http://schemas.microsoft.com/office/powerpoint/2010/main" val="352958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1CEB-8B2B-48D5-B698-5EE2956283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81C251-1D30-4294-81CB-46FD0D90F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08E4D-35EF-4812-B833-AE805AC2B2AE}"/>
              </a:ext>
            </a:extLst>
          </p:cNvPr>
          <p:cNvSpPr>
            <a:spLocks noGrp="1"/>
          </p:cNvSpPr>
          <p:nvPr>
            <p:ph type="dt" sz="half" idx="10"/>
          </p:nvPr>
        </p:nvSpPr>
        <p:spPr/>
        <p:txBody>
          <a:bodyPr/>
          <a:lstStyle/>
          <a:p>
            <a:fld id="{260C8819-17D3-48ED-BBC3-CD9B2B3620D4}" type="datetimeFigureOut">
              <a:rPr lang="en-GB" smtClean="0"/>
              <a:t>21/11/2021</a:t>
            </a:fld>
            <a:endParaRPr lang="en-GB"/>
          </a:p>
        </p:txBody>
      </p:sp>
      <p:sp>
        <p:nvSpPr>
          <p:cNvPr id="5" name="Footer Placeholder 4">
            <a:extLst>
              <a:ext uri="{FF2B5EF4-FFF2-40B4-BE49-F238E27FC236}">
                <a16:creationId xmlns:a16="http://schemas.microsoft.com/office/drawing/2014/main" id="{A6BF4E29-940F-49C7-B2EF-3EB7009B7D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95C614-4D79-403F-9A61-BC20451D1695}"/>
              </a:ext>
            </a:extLst>
          </p:cNvPr>
          <p:cNvSpPr>
            <a:spLocks noGrp="1"/>
          </p:cNvSpPr>
          <p:nvPr>
            <p:ph type="sldNum" sz="quarter" idx="12"/>
          </p:nvPr>
        </p:nvSpPr>
        <p:spPr/>
        <p:txBody>
          <a:bodyPr/>
          <a:lstStyle/>
          <a:p>
            <a:fld id="{9C13BBBF-A92E-4AE2-9F89-B056E5CB7127}" type="slidenum">
              <a:rPr lang="en-GB" smtClean="0"/>
              <a:t>‹#›</a:t>
            </a:fld>
            <a:endParaRPr lang="en-GB"/>
          </a:p>
        </p:txBody>
      </p:sp>
    </p:spTree>
    <p:extLst>
      <p:ext uri="{BB962C8B-B14F-4D97-AF65-F5344CB8AC3E}">
        <p14:creationId xmlns:p14="http://schemas.microsoft.com/office/powerpoint/2010/main" val="373597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20B0-CBE9-4EDC-8FFF-52D5D2C92F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DB68EB-03D9-4712-B48E-AED8CD930C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07E627-FE6B-4871-897C-B0473A93175D}"/>
              </a:ext>
            </a:extLst>
          </p:cNvPr>
          <p:cNvSpPr>
            <a:spLocks noGrp="1"/>
          </p:cNvSpPr>
          <p:nvPr>
            <p:ph type="dt" sz="half" idx="10"/>
          </p:nvPr>
        </p:nvSpPr>
        <p:spPr/>
        <p:txBody>
          <a:bodyPr/>
          <a:lstStyle/>
          <a:p>
            <a:fld id="{260C8819-17D3-48ED-BBC3-CD9B2B3620D4}" type="datetimeFigureOut">
              <a:rPr lang="en-GB" smtClean="0"/>
              <a:t>21/11/2021</a:t>
            </a:fld>
            <a:endParaRPr lang="en-GB"/>
          </a:p>
        </p:txBody>
      </p:sp>
      <p:sp>
        <p:nvSpPr>
          <p:cNvPr id="5" name="Footer Placeholder 4">
            <a:extLst>
              <a:ext uri="{FF2B5EF4-FFF2-40B4-BE49-F238E27FC236}">
                <a16:creationId xmlns:a16="http://schemas.microsoft.com/office/drawing/2014/main" id="{455009C5-5598-4F62-883D-3873D8549D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EEDA3F-CC4C-4F5D-9EFD-19803ADBBA50}"/>
              </a:ext>
            </a:extLst>
          </p:cNvPr>
          <p:cNvSpPr>
            <a:spLocks noGrp="1"/>
          </p:cNvSpPr>
          <p:nvPr>
            <p:ph type="sldNum" sz="quarter" idx="12"/>
          </p:nvPr>
        </p:nvSpPr>
        <p:spPr/>
        <p:txBody>
          <a:bodyPr/>
          <a:lstStyle/>
          <a:p>
            <a:fld id="{9C13BBBF-A92E-4AE2-9F89-B056E5CB7127}" type="slidenum">
              <a:rPr lang="en-GB" smtClean="0"/>
              <a:t>‹#›</a:t>
            </a:fld>
            <a:endParaRPr lang="en-GB"/>
          </a:p>
        </p:txBody>
      </p:sp>
    </p:spTree>
    <p:extLst>
      <p:ext uri="{BB962C8B-B14F-4D97-AF65-F5344CB8AC3E}">
        <p14:creationId xmlns:p14="http://schemas.microsoft.com/office/powerpoint/2010/main" val="156693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3CDD-8C10-4B86-9E15-D76283586B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BFB928-600A-4023-9F89-14B169F5D3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D35D2D-8AE6-4725-8F5E-A5A7C16EA8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1E3955-4BA9-4F75-B877-0262B89FFD9F}"/>
              </a:ext>
            </a:extLst>
          </p:cNvPr>
          <p:cNvSpPr>
            <a:spLocks noGrp="1"/>
          </p:cNvSpPr>
          <p:nvPr>
            <p:ph type="dt" sz="half" idx="10"/>
          </p:nvPr>
        </p:nvSpPr>
        <p:spPr/>
        <p:txBody>
          <a:bodyPr/>
          <a:lstStyle/>
          <a:p>
            <a:fld id="{260C8819-17D3-48ED-BBC3-CD9B2B3620D4}" type="datetimeFigureOut">
              <a:rPr lang="en-GB" smtClean="0"/>
              <a:t>21/11/2021</a:t>
            </a:fld>
            <a:endParaRPr lang="en-GB"/>
          </a:p>
        </p:txBody>
      </p:sp>
      <p:sp>
        <p:nvSpPr>
          <p:cNvPr id="6" name="Footer Placeholder 5">
            <a:extLst>
              <a:ext uri="{FF2B5EF4-FFF2-40B4-BE49-F238E27FC236}">
                <a16:creationId xmlns:a16="http://schemas.microsoft.com/office/drawing/2014/main" id="{6930B4DE-EAF3-40FA-9D07-58C7E1860F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499F1C-4F6C-4310-9A15-3F4BA255FC7C}"/>
              </a:ext>
            </a:extLst>
          </p:cNvPr>
          <p:cNvSpPr>
            <a:spLocks noGrp="1"/>
          </p:cNvSpPr>
          <p:nvPr>
            <p:ph type="sldNum" sz="quarter" idx="12"/>
          </p:nvPr>
        </p:nvSpPr>
        <p:spPr/>
        <p:txBody>
          <a:bodyPr/>
          <a:lstStyle/>
          <a:p>
            <a:fld id="{9C13BBBF-A92E-4AE2-9F89-B056E5CB7127}" type="slidenum">
              <a:rPr lang="en-GB" smtClean="0"/>
              <a:t>‹#›</a:t>
            </a:fld>
            <a:endParaRPr lang="en-GB"/>
          </a:p>
        </p:txBody>
      </p:sp>
    </p:spTree>
    <p:extLst>
      <p:ext uri="{BB962C8B-B14F-4D97-AF65-F5344CB8AC3E}">
        <p14:creationId xmlns:p14="http://schemas.microsoft.com/office/powerpoint/2010/main" val="336242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7B2E-7D93-4339-ACA9-DCFBB63D44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D8E60B-8DFE-40C9-B5F8-BEF2FC1DD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33C7AF-4D46-4D53-B8D2-345AE787EC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A33BF1-F8D7-42C6-A0A2-B9E4F1403B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D921F5-48C3-4FC0-B9DA-E1ECEC3D23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D7B740-1E77-44E0-BBD8-03A2D31F83C4}"/>
              </a:ext>
            </a:extLst>
          </p:cNvPr>
          <p:cNvSpPr>
            <a:spLocks noGrp="1"/>
          </p:cNvSpPr>
          <p:nvPr>
            <p:ph type="dt" sz="half" idx="10"/>
          </p:nvPr>
        </p:nvSpPr>
        <p:spPr/>
        <p:txBody>
          <a:bodyPr/>
          <a:lstStyle/>
          <a:p>
            <a:fld id="{260C8819-17D3-48ED-BBC3-CD9B2B3620D4}" type="datetimeFigureOut">
              <a:rPr lang="en-GB" smtClean="0"/>
              <a:t>21/11/2021</a:t>
            </a:fld>
            <a:endParaRPr lang="en-GB"/>
          </a:p>
        </p:txBody>
      </p:sp>
      <p:sp>
        <p:nvSpPr>
          <p:cNvPr id="8" name="Footer Placeholder 7">
            <a:extLst>
              <a:ext uri="{FF2B5EF4-FFF2-40B4-BE49-F238E27FC236}">
                <a16:creationId xmlns:a16="http://schemas.microsoft.com/office/drawing/2014/main" id="{A470BC66-8315-40A1-99E0-7A0F72009D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541DB6-6322-4EAD-9F19-335ADF8A0560}"/>
              </a:ext>
            </a:extLst>
          </p:cNvPr>
          <p:cNvSpPr>
            <a:spLocks noGrp="1"/>
          </p:cNvSpPr>
          <p:nvPr>
            <p:ph type="sldNum" sz="quarter" idx="12"/>
          </p:nvPr>
        </p:nvSpPr>
        <p:spPr/>
        <p:txBody>
          <a:bodyPr/>
          <a:lstStyle/>
          <a:p>
            <a:fld id="{9C13BBBF-A92E-4AE2-9F89-B056E5CB7127}" type="slidenum">
              <a:rPr lang="en-GB" smtClean="0"/>
              <a:t>‹#›</a:t>
            </a:fld>
            <a:endParaRPr lang="en-GB"/>
          </a:p>
        </p:txBody>
      </p:sp>
    </p:spTree>
    <p:extLst>
      <p:ext uri="{BB962C8B-B14F-4D97-AF65-F5344CB8AC3E}">
        <p14:creationId xmlns:p14="http://schemas.microsoft.com/office/powerpoint/2010/main" val="357962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AFDBD-ECFB-4667-96F2-1EE66AF32A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254566-15C3-43DC-8961-A7F6566EDF22}"/>
              </a:ext>
            </a:extLst>
          </p:cNvPr>
          <p:cNvSpPr>
            <a:spLocks noGrp="1"/>
          </p:cNvSpPr>
          <p:nvPr>
            <p:ph type="dt" sz="half" idx="10"/>
          </p:nvPr>
        </p:nvSpPr>
        <p:spPr/>
        <p:txBody>
          <a:bodyPr/>
          <a:lstStyle/>
          <a:p>
            <a:fld id="{260C8819-17D3-48ED-BBC3-CD9B2B3620D4}" type="datetimeFigureOut">
              <a:rPr lang="en-GB" smtClean="0"/>
              <a:t>21/11/2021</a:t>
            </a:fld>
            <a:endParaRPr lang="en-GB"/>
          </a:p>
        </p:txBody>
      </p:sp>
      <p:sp>
        <p:nvSpPr>
          <p:cNvPr id="4" name="Footer Placeholder 3">
            <a:extLst>
              <a:ext uri="{FF2B5EF4-FFF2-40B4-BE49-F238E27FC236}">
                <a16:creationId xmlns:a16="http://schemas.microsoft.com/office/drawing/2014/main" id="{AC18EF74-1F08-429E-8A1B-A2EDB318556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DFE0FF-DD17-4F4B-9F92-C8347EFB338F}"/>
              </a:ext>
            </a:extLst>
          </p:cNvPr>
          <p:cNvSpPr>
            <a:spLocks noGrp="1"/>
          </p:cNvSpPr>
          <p:nvPr>
            <p:ph type="sldNum" sz="quarter" idx="12"/>
          </p:nvPr>
        </p:nvSpPr>
        <p:spPr/>
        <p:txBody>
          <a:bodyPr/>
          <a:lstStyle/>
          <a:p>
            <a:fld id="{9C13BBBF-A92E-4AE2-9F89-B056E5CB7127}" type="slidenum">
              <a:rPr lang="en-GB" smtClean="0"/>
              <a:t>‹#›</a:t>
            </a:fld>
            <a:endParaRPr lang="en-GB"/>
          </a:p>
        </p:txBody>
      </p:sp>
    </p:spTree>
    <p:extLst>
      <p:ext uri="{BB962C8B-B14F-4D97-AF65-F5344CB8AC3E}">
        <p14:creationId xmlns:p14="http://schemas.microsoft.com/office/powerpoint/2010/main" val="228733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5B547B-F1A7-4A7E-B50F-BA9DFC7DE3C7}"/>
              </a:ext>
            </a:extLst>
          </p:cNvPr>
          <p:cNvSpPr>
            <a:spLocks noGrp="1"/>
          </p:cNvSpPr>
          <p:nvPr>
            <p:ph type="dt" sz="half" idx="10"/>
          </p:nvPr>
        </p:nvSpPr>
        <p:spPr/>
        <p:txBody>
          <a:bodyPr/>
          <a:lstStyle/>
          <a:p>
            <a:fld id="{260C8819-17D3-48ED-BBC3-CD9B2B3620D4}" type="datetimeFigureOut">
              <a:rPr lang="en-GB" smtClean="0"/>
              <a:t>21/11/2021</a:t>
            </a:fld>
            <a:endParaRPr lang="en-GB"/>
          </a:p>
        </p:txBody>
      </p:sp>
      <p:sp>
        <p:nvSpPr>
          <p:cNvPr id="3" name="Footer Placeholder 2">
            <a:extLst>
              <a:ext uri="{FF2B5EF4-FFF2-40B4-BE49-F238E27FC236}">
                <a16:creationId xmlns:a16="http://schemas.microsoft.com/office/drawing/2014/main" id="{63EC9784-8B3B-49C6-AC15-5853D727AC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597980-067D-4214-A51A-ACEBE92EB3C1}"/>
              </a:ext>
            </a:extLst>
          </p:cNvPr>
          <p:cNvSpPr>
            <a:spLocks noGrp="1"/>
          </p:cNvSpPr>
          <p:nvPr>
            <p:ph type="sldNum" sz="quarter" idx="12"/>
          </p:nvPr>
        </p:nvSpPr>
        <p:spPr/>
        <p:txBody>
          <a:bodyPr/>
          <a:lstStyle/>
          <a:p>
            <a:fld id="{9C13BBBF-A92E-4AE2-9F89-B056E5CB7127}" type="slidenum">
              <a:rPr lang="en-GB" smtClean="0"/>
              <a:t>‹#›</a:t>
            </a:fld>
            <a:endParaRPr lang="en-GB"/>
          </a:p>
        </p:txBody>
      </p:sp>
    </p:spTree>
    <p:extLst>
      <p:ext uri="{BB962C8B-B14F-4D97-AF65-F5344CB8AC3E}">
        <p14:creationId xmlns:p14="http://schemas.microsoft.com/office/powerpoint/2010/main" val="115635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1D36-FFC2-40CA-B315-41A2DA0C2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423E7E-281E-4615-9BC4-4D2EE44B6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AF8A86-BCC3-48E2-9198-4D5301307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1181E-56C0-4751-BC8A-25507162F30B}"/>
              </a:ext>
            </a:extLst>
          </p:cNvPr>
          <p:cNvSpPr>
            <a:spLocks noGrp="1"/>
          </p:cNvSpPr>
          <p:nvPr>
            <p:ph type="dt" sz="half" idx="10"/>
          </p:nvPr>
        </p:nvSpPr>
        <p:spPr/>
        <p:txBody>
          <a:bodyPr/>
          <a:lstStyle/>
          <a:p>
            <a:fld id="{260C8819-17D3-48ED-BBC3-CD9B2B3620D4}" type="datetimeFigureOut">
              <a:rPr lang="en-GB" smtClean="0"/>
              <a:t>21/11/2021</a:t>
            </a:fld>
            <a:endParaRPr lang="en-GB"/>
          </a:p>
        </p:txBody>
      </p:sp>
      <p:sp>
        <p:nvSpPr>
          <p:cNvPr id="6" name="Footer Placeholder 5">
            <a:extLst>
              <a:ext uri="{FF2B5EF4-FFF2-40B4-BE49-F238E27FC236}">
                <a16:creationId xmlns:a16="http://schemas.microsoft.com/office/drawing/2014/main" id="{3FEB00F1-2E02-4D43-B8E1-EC90FEF224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9BDC67-844D-4753-A418-590CF59CBDFC}"/>
              </a:ext>
            </a:extLst>
          </p:cNvPr>
          <p:cNvSpPr>
            <a:spLocks noGrp="1"/>
          </p:cNvSpPr>
          <p:nvPr>
            <p:ph type="sldNum" sz="quarter" idx="12"/>
          </p:nvPr>
        </p:nvSpPr>
        <p:spPr/>
        <p:txBody>
          <a:bodyPr/>
          <a:lstStyle/>
          <a:p>
            <a:fld id="{9C13BBBF-A92E-4AE2-9F89-B056E5CB7127}" type="slidenum">
              <a:rPr lang="en-GB" smtClean="0"/>
              <a:t>‹#›</a:t>
            </a:fld>
            <a:endParaRPr lang="en-GB"/>
          </a:p>
        </p:txBody>
      </p:sp>
    </p:spTree>
    <p:extLst>
      <p:ext uri="{BB962C8B-B14F-4D97-AF65-F5344CB8AC3E}">
        <p14:creationId xmlns:p14="http://schemas.microsoft.com/office/powerpoint/2010/main" val="90718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1877-6B5F-49AA-B79D-87B2BF7C6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345C52-A87F-4F3D-A595-F71291D7D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8DD749E-09C4-48BE-BE85-B10ACA6C2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5599A-4630-4DDD-8E62-BC447AE63713}"/>
              </a:ext>
            </a:extLst>
          </p:cNvPr>
          <p:cNvSpPr>
            <a:spLocks noGrp="1"/>
          </p:cNvSpPr>
          <p:nvPr>
            <p:ph type="dt" sz="half" idx="10"/>
          </p:nvPr>
        </p:nvSpPr>
        <p:spPr/>
        <p:txBody>
          <a:bodyPr/>
          <a:lstStyle/>
          <a:p>
            <a:fld id="{260C8819-17D3-48ED-BBC3-CD9B2B3620D4}" type="datetimeFigureOut">
              <a:rPr lang="en-GB" smtClean="0"/>
              <a:t>21/11/2021</a:t>
            </a:fld>
            <a:endParaRPr lang="en-GB"/>
          </a:p>
        </p:txBody>
      </p:sp>
      <p:sp>
        <p:nvSpPr>
          <p:cNvPr id="6" name="Footer Placeholder 5">
            <a:extLst>
              <a:ext uri="{FF2B5EF4-FFF2-40B4-BE49-F238E27FC236}">
                <a16:creationId xmlns:a16="http://schemas.microsoft.com/office/drawing/2014/main" id="{17C771C6-D585-4E0A-94A8-FADBAFD1CF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230E43-6977-4CE2-9447-D7ED47DB568A}"/>
              </a:ext>
            </a:extLst>
          </p:cNvPr>
          <p:cNvSpPr>
            <a:spLocks noGrp="1"/>
          </p:cNvSpPr>
          <p:nvPr>
            <p:ph type="sldNum" sz="quarter" idx="12"/>
          </p:nvPr>
        </p:nvSpPr>
        <p:spPr/>
        <p:txBody>
          <a:bodyPr/>
          <a:lstStyle/>
          <a:p>
            <a:fld id="{9C13BBBF-A92E-4AE2-9F89-B056E5CB7127}" type="slidenum">
              <a:rPr lang="en-GB" smtClean="0"/>
              <a:t>‹#›</a:t>
            </a:fld>
            <a:endParaRPr lang="en-GB"/>
          </a:p>
        </p:txBody>
      </p:sp>
    </p:spTree>
    <p:extLst>
      <p:ext uri="{BB962C8B-B14F-4D97-AF65-F5344CB8AC3E}">
        <p14:creationId xmlns:p14="http://schemas.microsoft.com/office/powerpoint/2010/main" val="1543319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7C7E5-6742-4DB9-9D4F-309865E50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83DFBD-9FAC-4AAD-9719-6ACE770C1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A187B7-B641-4C2F-B159-FCFEE353DE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C8819-17D3-48ED-BBC3-CD9B2B3620D4}" type="datetimeFigureOut">
              <a:rPr lang="en-GB" smtClean="0"/>
              <a:t>21/11/2021</a:t>
            </a:fld>
            <a:endParaRPr lang="en-GB"/>
          </a:p>
        </p:txBody>
      </p:sp>
      <p:sp>
        <p:nvSpPr>
          <p:cNvPr id="5" name="Footer Placeholder 4">
            <a:extLst>
              <a:ext uri="{FF2B5EF4-FFF2-40B4-BE49-F238E27FC236}">
                <a16:creationId xmlns:a16="http://schemas.microsoft.com/office/drawing/2014/main" id="{60079291-614F-4588-A037-D755AF90F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6AD2C1-1461-4B51-BC34-87E1F6038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3BBBF-A92E-4AE2-9F89-B056E5CB7127}" type="slidenum">
              <a:rPr lang="en-GB" smtClean="0"/>
              <a:t>‹#›</a:t>
            </a:fld>
            <a:endParaRPr lang="en-GB"/>
          </a:p>
        </p:txBody>
      </p:sp>
    </p:spTree>
    <p:extLst>
      <p:ext uri="{BB962C8B-B14F-4D97-AF65-F5344CB8AC3E}">
        <p14:creationId xmlns:p14="http://schemas.microsoft.com/office/powerpoint/2010/main" val="2080831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4BADCC-523E-4B99-9030-EA171BAC79A5}"/>
              </a:ext>
            </a:extLst>
          </p:cNvPr>
          <p:cNvSpPr>
            <a:spLocks noGrp="1"/>
          </p:cNvSpPr>
          <p:nvPr>
            <p:ph type="ctrTitle"/>
          </p:nvPr>
        </p:nvSpPr>
        <p:spPr/>
        <p:txBody>
          <a:bodyPr>
            <a:normAutofit fontScale="90000"/>
          </a:bodyPr>
          <a:lstStyle/>
          <a:p>
            <a:r>
              <a:rPr lang="en-GB" dirty="0">
                <a:solidFill>
                  <a:schemeClr val="accent1"/>
                </a:solidFill>
                <a:latin typeface="Arial" panose="020B0604020202020204" pitchFamily="34" charset="0"/>
                <a:cs typeface="Arial" panose="020B0604020202020204" pitchFamily="34" charset="0"/>
              </a:rPr>
              <a:t>Template slide deck for leadership/management engagement</a:t>
            </a:r>
          </a:p>
        </p:txBody>
      </p:sp>
      <p:sp>
        <p:nvSpPr>
          <p:cNvPr id="5" name="Subtitle 4">
            <a:extLst>
              <a:ext uri="{FF2B5EF4-FFF2-40B4-BE49-F238E27FC236}">
                <a16:creationId xmlns:a16="http://schemas.microsoft.com/office/drawing/2014/main" id="{932CDE63-0680-4204-8B6C-D7D8FC64BB36}"/>
              </a:ext>
            </a:extLst>
          </p:cNvPr>
          <p:cNvSpPr>
            <a:spLocks noGrp="1"/>
          </p:cNvSpPr>
          <p:nvPr>
            <p:ph type="subTitle" idx="1"/>
          </p:nvPr>
        </p:nvSpPr>
        <p:spPr>
          <a:xfrm>
            <a:off x="1524000" y="3973513"/>
            <a:ext cx="9144000" cy="1655762"/>
          </a:xfrm>
        </p:spPr>
        <p:txBody>
          <a:bodyPr>
            <a:normAutofit fontScale="92500" lnSpcReduction="20000"/>
          </a:bodyPr>
          <a:lstStyle/>
          <a:p>
            <a:r>
              <a:rPr lang="en-GB" dirty="0"/>
              <a:t>NHS Flex for the Future programme</a:t>
            </a:r>
          </a:p>
          <a:p>
            <a:r>
              <a:rPr lang="en-GB" dirty="0"/>
              <a:t>These slides are designed for you to use to engage leaders and managers within your organisation with the project and the need for action on flexible working</a:t>
            </a:r>
          </a:p>
          <a:p>
            <a:r>
              <a:rPr lang="en-GB" dirty="0"/>
              <a:t>Please edit and adapt to fit your own needs</a:t>
            </a:r>
          </a:p>
        </p:txBody>
      </p:sp>
    </p:spTree>
    <p:extLst>
      <p:ext uri="{BB962C8B-B14F-4D97-AF65-F5344CB8AC3E}">
        <p14:creationId xmlns:p14="http://schemas.microsoft.com/office/powerpoint/2010/main" val="383245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A1B1D9E-7827-497B-8CE3-32B7DBD97CDC}"/>
              </a:ext>
            </a:extLst>
          </p:cNvPr>
          <p:cNvSpPr>
            <a:spLocks noGrp="1"/>
          </p:cNvSpPr>
          <p:nvPr>
            <p:ph type="subTitle" idx="1"/>
          </p:nvPr>
        </p:nvSpPr>
        <p:spPr>
          <a:xfrm>
            <a:off x="1524000" y="4932998"/>
            <a:ext cx="9144000" cy="1655762"/>
          </a:xfrm>
        </p:spPr>
        <p:txBody>
          <a:bodyPr/>
          <a:lstStyle/>
          <a:p>
            <a:r>
              <a:rPr lang="en-GB" dirty="0">
                <a:solidFill>
                  <a:srgbClr val="FF0000"/>
                </a:solidFill>
              </a:rPr>
              <a:t>Include examples from your own organisational data to highlight e.g. staff satisfaction / turnover / attraction</a:t>
            </a:r>
          </a:p>
        </p:txBody>
      </p:sp>
      <p:sp>
        <p:nvSpPr>
          <p:cNvPr id="4" name="TextBox 3">
            <a:extLst>
              <a:ext uri="{FF2B5EF4-FFF2-40B4-BE49-F238E27FC236}">
                <a16:creationId xmlns:a16="http://schemas.microsoft.com/office/drawing/2014/main" id="{C4D1E2A0-7841-4DA9-ADCA-97C1FA9D4179}"/>
              </a:ext>
            </a:extLst>
          </p:cNvPr>
          <p:cNvSpPr txBox="1"/>
          <p:nvPr/>
        </p:nvSpPr>
        <p:spPr>
          <a:xfrm>
            <a:off x="230062" y="619228"/>
            <a:ext cx="99641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dirty="0">
                <a:ln>
                  <a:noFill/>
                </a:ln>
                <a:solidFill>
                  <a:srgbClr val="005EB8"/>
                </a:solidFill>
                <a:effectLst/>
                <a:uLnTx/>
                <a:uFillTx/>
                <a:latin typeface="Arial" panose="020B0604020202020204" pitchFamily="34" charset="0"/>
                <a:cs typeface="Arial" panose="020B0604020202020204" pitchFamily="34" charset="0"/>
              </a:rPr>
              <a:t>Why are we doing this? </a:t>
            </a:r>
            <a:endParaRPr kumimoji="0" lang="en-GB" sz="3600" b="0" i="0" u="none" strike="noStrike" kern="1200" cap="none" spc="0" normalizeH="0" baseline="0" noProof="0" dirty="0">
              <a:ln>
                <a:noFill/>
              </a:ln>
              <a:solidFill>
                <a:srgbClr val="005EB8"/>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9CCC88E-33D0-4D8C-931C-D100CF67A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295" y="1850639"/>
            <a:ext cx="8663410" cy="244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94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782" y="1404114"/>
            <a:ext cx="4693778" cy="4821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lumMod val="75000"/>
                  <a:lumOff val="25000"/>
                </a:schemeClr>
              </a:solidFill>
            </a:endParaRPr>
          </a:p>
        </p:txBody>
      </p:sp>
      <p:sp>
        <p:nvSpPr>
          <p:cNvPr id="8" name="Rectangle 7"/>
          <p:cNvSpPr/>
          <p:nvPr/>
        </p:nvSpPr>
        <p:spPr>
          <a:xfrm>
            <a:off x="4215847" y="1403527"/>
            <a:ext cx="6374198" cy="4821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endParaRPr>
          </a:p>
        </p:txBody>
      </p:sp>
      <p:sp>
        <p:nvSpPr>
          <p:cNvPr id="7" name="TextBox 6"/>
          <p:cNvSpPr txBox="1"/>
          <p:nvPr/>
        </p:nvSpPr>
        <p:spPr>
          <a:xfrm>
            <a:off x="4333899" y="1470202"/>
            <a:ext cx="6312454" cy="4893647"/>
          </a:xfrm>
          <a:prstGeom prst="rect">
            <a:avLst/>
          </a:prstGeom>
          <a:noFill/>
        </p:spPr>
        <p:txBody>
          <a:bodyPr wrap="square" rtlCol="0">
            <a:spAutoFit/>
          </a:bodyPr>
          <a:lstStyle/>
          <a:p>
            <a:endParaRPr lang="en-GB" sz="2400" b="1" dirty="0">
              <a:solidFill>
                <a:schemeClr val="bg1"/>
              </a:solidFill>
            </a:endParaRPr>
          </a:p>
          <a:p>
            <a:r>
              <a:rPr lang="en-GB" sz="2400" b="1" dirty="0">
                <a:solidFill>
                  <a:schemeClr val="bg1"/>
                </a:solidFill>
              </a:rPr>
              <a:t>75% </a:t>
            </a:r>
            <a:r>
              <a:rPr lang="en-GB" sz="2400" dirty="0">
                <a:solidFill>
                  <a:schemeClr val="bg1"/>
                </a:solidFill>
              </a:rPr>
              <a:t>of workers don’t want organisations to return to “business as usual” following lockdown</a:t>
            </a:r>
            <a:r>
              <a:rPr lang="en-GB" dirty="0">
                <a:solidFill>
                  <a:schemeClr val="bg1"/>
                </a:solidFill>
              </a:rPr>
              <a:t>*</a:t>
            </a:r>
          </a:p>
          <a:p>
            <a:endParaRPr lang="en-GB" sz="2400" dirty="0">
              <a:solidFill>
                <a:schemeClr val="bg1"/>
              </a:solidFill>
            </a:endParaRPr>
          </a:p>
          <a:p>
            <a:r>
              <a:rPr lang="en-GB" sz="2400" b="1" dirty="0">
                <a:solidFill>
                  <a:schemeClr val="bg1"/>
                </a:solidFill>
              </a:rPr>
              <a:t>48% </a:t>
            </a:r>
            <a:r>
              <a:rPr lang="en-GB" sz="2400" dirty="0">
                <a:solidFill>
                  <a:schemeClr val="bg1"/>
                </a:solidFill>
              </a:rPr>
              <a:t>of parents and carers hope to make changes to their working patterns after the Covid-19 pandemic</a:t>
            </a:r>
            <a:r>
              <a:rPr lang="en-GB" dirty="0">
                <a:solidFill>
                  <a:schemeClr val="bg1"/>
                </a:solidFill>
              </a:rPr>
              <a:t>** </a:t>
            </a:r>
            <a:r>
              <a:rPr lang="en-GB" sz="2400" dirty="0">
                <a:solidFill>
                  <a:schemeClr val="bg1"/>
                </a:solidFill>
              </a:rPr>
              <a:t> </a:t>
            </a:r>
          </a:p>
          <a:p>
            <a:endParaRPr lang="en-GB" sz="2400" dirty="0">
              <a:solidFill>
                <a:schemeClr val="bg1"/>
              </a:solidFill>
            </a:endParaRPr>
          </a:p>
          <a:p>
            <a:r>
              <a:rPr lang="en-GB" sz="2400" dirty="0">
                <a:solidFill>
                  <a:schemeClr val="bg1"/>
                </a:solidFill>
              </a:rPr>
              <a:t>HR directors expect </a:t>
            </a:r>
            <a:r>
              <a:rPr lang="en-GB" sz="2400" b="1" dirty="0">
                <a:solidFill>
                  <a:schemeClr val="bg1"/>
                </a:solidFill>
              </a:rPr>
              <a:t>70%</a:t>
            </a:r>
            <a:r>
              <a:rPr lang="en-GB" sz="2400" dirty="0">
                <a:solidFill>
                  <a:schemeClr val="bg1"/>
                </a:solidFill>
              </a:rPr>
              <a:t> of the workforce will have some form of flexible arrangement after Coronavirus restrictions are fully lifted – a </a:t>
            </a:r>
            <a:r>
              <a:rPr lang="en-GB" sz="2400" b="1" dirty="0">
                <a:solidFill>
                  <a:schemeClr val="bg1"/>
                </a:solidFill>
              </a:rPr>
              <a:t>45%</a:t>
            </a:r>
            <a:r>
              <a:rPr lang="en-GB" sz="2400" dirty="0">
                <a:solidFill>
                  <a:schemeClr val="bg1"/>
                </a:solidFill>
              </a:rPr>
              <a:t> increase from pre-March 2020</a:t>
            </a:r>
            <a:r>
              <a:rPr lang="en-GB" dirty="0">
                <a:solidFill>
                  <a:schemeClr val="bg1"/>
                </a:solidFill>
              </a:rPr>
              <a:t>***</a:t>
            </a:r>
          </a:p>
          <a:p>
            <a:endParaRPr lang="en-GB" sz="2400" i="1" dirty="0">
              <a:solidFill>
                <a:schemeClr val="bg1"/>
              </a:solidFill>
            </a:endParaRPr>
          </a:p>
        </p:txBody>
      </p:sp>
      <p:sp>
        <p:nvSpPr>
          <p:cNvPr id="9" name="TextBox 8"/>
          <p:cNvSpPr txBox="1"/>
          <p:nvPr/>
        </p:nvSpPr>
        <p:spPr>
          <a:xfrm>
            <a:off x="286460" y="1465292"/>
            <a:ext cx="3929387" cy="4708981"/>
          </a:xfrm>
          <a:prstGeom prst="rect">
            <a:avLst/>
          </a:prstGeom>
          <a:noFill/>
        </p:spPr>
        <p:txBody>
          <a:bodyPr wrap="square" rtlCol="0">
            <a:spAutoFit/>
          </a:bodyPr>
          <a:lstStyle/>
          <a:p>
            <a:pPr marL="342900" indent="-342900">
              <a:spcBef>
                <a:spcPts val="0"/>
              </a:spcBef>
              <a:buSzPct val="80000"/>
              <a:buBlip>
                <a:blip r:embed="rId3"/>
              </a:buBlip>
              <a:defRPr/>
            </a:pPr>
            <a:endParaRPr lang="en-GB" sz="2400" b="1" dirty="0">
              <a:solidFill>
                <a:schemeClr val="tx1">
                  <a:lumMod val="50000"/>
                  <a:lumOff val="50000"/>
                </a:schemeClr>
              </a:solidFill>
            </a:endParaRPr>
          </a:p>
          <a:p>
            <a:pPr marL="342900" indent="-342900">
              <a:spcBef>
                <a:spcPts val="0"/>
              </a:spcBef>
              <a:buSzPct val="80000"/>
              <a:buBlip>
                <a:blip r:embed="rId3"/>
              </a:buBlip>
              <a:defRPr/>
            </a:pPr>
            <a:r>
              <a:rPr lang="en-GB" sz="2400" b="1" dirty="0">
                <a:solidFill>
                  <a:schemeClr val="tx1">
                    <a:lumMod val="50000"/>
                    <a:lumOff val="50000"/>
                  </a:schemeClr>
                </a:solidFill>
              </a:rPr>
              <a:t>63% </a:t>
            </a:r>
            <a:r>
              <a:rPr lang="en-GB" sz="2400" dirty="0">
                <a:solidFill>
                  <a:schemeClr val="tx1">
                    <a:lumMod val="50000"/>
                    <a:lumOff val="50000"/>
                  </a:schemeClr>
                </a:solidFill>
              </a:rPr>
              <a:t>of full-time workers already work flexibly </a:t>
            </a:r>
            <a:br>
              <a:rPr lang="en-GB" sz="2400" dirty="0">
                <a:solidFill>
                  <a:schemeClr val="tx1">
                    <a:lumMod val="50000"/>
                    <a:lumOff val="50000"/>
                  </a:schemeClr>
                </a:solidFill>
              </a:rPr>
            </a:br>
            <a:endParaRPr lang="en-GB" sz="2400" dirty="0">
              <a:solidFill>
                <a:schemeClr val="tx1">
                  <a:lumMod val="50000"/>
                  <a:lumOff val="50000"/>
                </a:schemeClr>
              </a:solidFill>
            </a:endParaRPr>
          </a:p>
          <a:p>
            <a:pPr marL="342900" indent="-342900">
              <a:spcBef>
                <a:spcPts val="0"/>
              </a:spcBef>
              <a:buSzPct val="80000"/>
              <a:buBlip>
                <a:blip r:embed="rId3"/>
              </a:buBlip>
              <a:defRPr/>
            </a:pPr>
            <a:r>
              <a:rPr lang="en-GB" sz="2400" b="1" dirty="0">
                <a:solidFill>
                  <a:schemeClr val="tx1">
                    <a:lumMod val="50000"/>
                    <a:lumOff val="50000"/>
                  </a:schemeClr>
                </a:solidFill>
              </a:rPr>
              <a:t>87% </a:t>
            </a:r>
            <a:r>
              <a:rPr lang="en-GB" sz="2400" dirty="0">
                <a:solidFill>
                  <a:schemeClr val="tx1">
                    <a:lumMod val="50000"/>
                    <a:lumOff val="50000"/>
                  </a:schemeClr>
                </a:solidFill>
              </a:rPr>
              <a:t>of UK employees either work flexibly or would like to</a:t>
            </a:r>
            <a:br>
              <a:rPr lang="en-GB" sz="2400" dirty="0">
                <a:solidFill>
                  <a:schemeClr val="tx1">
                    <a:lumMod val="50000"/>
                    <a:lumOff val="50000"/>
                  </a:schemeClr>
                </a:solidFill>
              </a:rPr>
            </a:br>
            <a:endParaRPr lang="en-GB" sz="2400" dirty="0">
              <a:solidFill>
                <a:schemeClr val="tx1">
                  <a:lumMod val="50000"/>
                  <a:lumOff val="50000"/>
                </a:schemeClr>
              </a:solidFill>
            </a:endParaRPr>
          </a:p>
          <a:p>
            <a:pPr marL="342900" indent="-342900">
              <a:spcBef>
                <a:spcPts val="0"/>
              </a:spcBef>
              <a:buSzPct val="80000"/>
              <a:buBlip>
                <a:blip r:embed="rId3"/>
              </a:buBlip>
              <a:defRPr/>
            </a:pPr>
            <a:r>
              <a:rPr lang="en-GB" sz="2400" b="1" dirty="0">
                <a:solidFill>
                  <a:schemeClr val="tx1">
                    <a:lumMod val="50000"/>
                    <a:lumOff val="50000"/>
                  </a:schemeClr>
                </a:solidFill>
              </a:rPr>
              <a:t>1 in 4 </a:t>
            </a:r>
            <a:r>
              <a:rPr lang="en-GB" sz="2400" dirty="0">
                <a:solidFill>
                  <a:schemeClr val="tx1">
                    <a:lumMod val="50000"/>
                    <a:lumOff val="50000"/>
                  </a:schemeClr>
                </a:solidFill>
              </a:rPr>
              <a:t>of full-time employees would prefer to work part-time &amp; are willing to earn less to do so</a:t>
            </a:r>
          </a:p>
          <a:p>
            <a:pPr algn="r">
              <a:spcBef>
                <a:spcPts val="0"/>
              </a:spcBef>
              <a:buSzPct val="80000"/>
              <a:defRPr/>
            </a:pPr>
            <a:r>
              <a:rPr lang="en-GB" sz="1200" dirty="0">
                <a:solidFill>
                  <a:schemeClr val="tx2"/>
                </a:solidFill>
              </a:rPr>
              <a:t>Data from Timewise – </a:t>
            </a:r>
            <a:r>
              <a:rPr lang="en-GB" sz="1200" i="1" dirty="0">
                <a:solidFill>
                  <a:schemeClr val="tx2"/>
                </a:solidFill>
              </a:rPr>
              <a:t>The Talent Imperative </a:t>
            </a:r>
            <a:r>
              <a:rPr lang="en-GB" sz="1200" dirty="0">
                <a:solidFill>
                  <a:schemeClr val="tx2"/>
                </a:solidFill>
              </a:rPr>
              <a:t>(2017)</a:t>
            </a:r>
          </a:p>
        </p:txBody>
      </p:sp>
      <p:sp>
        <p:nvSpPr>
          <p:cNvPr id="10" name="Rectangle 9"/>
          <p:cNvSpPr/>
          <p:nvPr/>
        </p:nvSpPr>
        <p:spPr>
          <a:xfrm>
            <a:off x="5768421" y="6299637"/>
            <a:ext cx="8583999" cy="461665"/>
          </a:xfrm>
          <a:prstGeom prst="rect">
            <a:avLst/>
          </a:prstGeom>
        </p:spPr>
        <p:txBody>
          <a:bodyPr wrap="square">
            <a:spAutoFit/>
          </a:bodyPr>
          <a:lstStyle/>
          <a:p>
            <a:pPr lvl="1">
              <a:buClr>
                <a:srgbClr val="621B4B"/>
              </a:buClr>
              <a:defRPr/>
            </a:pPr>
            <a:r>
              <a:rPr lang="en-GB" sz="1200" dirty="0">
                <a:solidFill>
                  <a:schemeClr val="accent1"/>
                </a:solidFill>
              </a:rPr>
              <a:t>*Business clear air taskforce (2020)</a:t>
            </a:r>
          </a:p>
          <a:p>
            <a:pPr lvl="1">
              <a:buClr>
                <a:srgbClr val="621B4B"/>
              </a:buClr>
              <a:defRPr/>
            </a:pPr>
            <a:r>
              <a:rPr lang="en-GB" sz="1200" dirty="0">
                <a:solidFill>
                  <a:schemeClr val="accent1"/>
                </a:solidFill>
              </a:rPr>
              <a:t>**Working families survey (2020)                     *** Research conducted by Pure Profile (2020)</a:t>
            </a:r>
          </a:p>
        </p:txBody>
      </p:sp>
      <p:sp>
        <p:nvSpPr>
          <p:cNvPr id="13" name="TextBox 12">
            <a:extLst>
              <a:ext uri="{FF2B5EF4-FFF2-40B4-BE49-F238E27FC236}">
                <a16:creationId xmlns:a16="http://schemas.microsoft.com/office/drawing/2014/main" id="{C5D21011-90CB-4849-A4F3-1D679623EEF2}"/>
              </a:ext>
            </a:extLst>
          </p:cNvPr>
          <p:cNvSpPr txBox="1"/>
          <p:nvPr/>
        </p:nvSpPr>
        <p:spPr>
          <a:xfrm>
            <a:off x="230062" y="629167"/>
            <a:ext cx="99641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dirty="0">
                <a:ln>
                  <a:noFill/>
                </a:ln>
                <a:solidFill>
                  <a:srgbClr val="005EB8"/>
                </a:solidFill>
                <a:effectLst/>
                <a:uLnTx/>
                <a:uFillTx/>
                <a:latin typeface="Arial" panose="020B0604020202020204" pitchFamily="34" charset="0"/>
                <a:cs typeface="Arial" panose="020B0604020202020204" pitchFamily="34" charset="0"/>
              </a:rPr>
              <a:t>Why are we doing this? </a:t>
            </a:r>
            <a:endParaRPr kumimoji="0" lang="en-GB" sz="3600" b="0" i="0" u="none" strike="noStrike" kern="1200" cap="none" spc="0" normalizeH="0" baseline="0" noProof="0" dirty="0">
              <a:ln>
                <a:noFill/>
              </a:ln>
              <a:solidFill>
                <a:srgbClr val="005EB8"/>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4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25730-29EA-4D11-95FA-76ADE1E6F3B8}"/>
              </a:ext>
            </a:extLst>
          </p:cNvPr>
          <p:cNvPicPr>
            <a:picLocks noChangeAspect="1"/>
          </p:cNvPicPr>
          <p:nvPr/>
        </p:nvPicPr>
        <p:blipFill>
          <a:blip r:embed="rId2"/>
          <a:stretch>
            <a:fillRect/>
          </a:stretch>
        </p:blipFill>
        <p:spPr>
          <a:xfrm>
            <a:off x="225043" y="105342"/>
            <a:ext cx="11741914" cy="6608637"/>
          </a:xfrm>
          <a:prstGeom prst="rect">
            <a:avLst/>
          </a:prstGeom>
        </p:spPr>
      </p:pic>
    </p:spTree>
    <p:extLst>
      <p:ext uri="{BB962C8B-B14F-4D97-AF65-F5344CB8AC3E}">
        <p14:creationId xmlns:p14="http://schemas.microsoft.com/office/powerpoint/2010/main" val="383848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DEE11D-249C-4E19-9EEE-32DA9E7F64B7}"/>
              </a:ext>
            </a:extLst>
          </p:cNvPr>
          <p:cNvSpPr txBox="1"/>
          <p:nvPr/>
        </p:nvSpPr>
        <p:spPr>
          <a:xfrm>
            <a:off x="346086" y="537343"/>
            <a:ext cx="107981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rgbClr val="005EB8"/>
                </a:solidFill>
                <a:latin typeface="Arial" panose="020B0604020202020204" pitchFamily="34" charset="0"/>
                <a:cs typeface="Arial" panose="020B0604020202020204" pitchFamily="34" charset="0"/>
              </a:rPr>
              <a:t>Benefits of flexible working – the case for change</a:t>
            </a:r>
            <a:endParaRPr kumimoji="0" lang="en-GB" sz="3600" b="0" i="0" u="none" strike="noStrike" kern="1200" cap="none" spc="0" normalizeH="0" baseline="0" noProof="0" dirty="0">
              <a:ln>
                <a:noFill/>
              </a:ln>
              <a:solidFill>
                <a:srgbClr val="005EB8"/>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F7AE2B2-C61D-4804-9BB3-4E08499F6BC6}"/>
              </a:ext>
            </a:extLst>
          </p:cNvPr>
          <p:cNvSpPr/>
          <p:nvPr/>
        </p:nvSpPr>
        <p:spPr>
          <a:xfrm>
            <a:off x="1789043" y="1208327"/>
            <a:ext cx="8507896" cy="5109332"/>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lvl="0" indent="-342900">
              <a:lnSpc>
                <a:spcPct val="107000"/>
              </a:lnSpc>
              <a:buFont typeface="Symbol" panose="05050102010706020507" pitchFamily="18" charset="2"/>
              <a:buChar char=""/>
            </a:pP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endParaRPr lang="en-GB" dirty="0"/>
          </a:p>
        </p:txBody>
      </p:sp>
      <p:pic>
        <p:nvPicPr>
          <p:cNvPr id="6" name="Picture 5">
            <a:extLst>
              <a:ext uri="{FF2B5EF4-FFF2-40B4-BE49-F238E27FC236}">
                <a16:creationId xmlns:a16="http://schemas.microsoft.com/office/drawing/2014/main" id="{DBEE86A6-5855-45A3-9251-DC2D044BE373}"/>
              </a:ext>
            </a:extLst>
          </p:cNvPr>
          <p:cNvPicPr>
            <a:picLocks noChangeAspect="1"/>
          </p:cNvPicPr>
          <p:nvPr/>
        </p:nvPicPr>
        <p:blipFill>
          <a:blip r:embed="rId3"/>
          <a:stretch>
            <a:fillRect/>
          </a:stretch>
        </p:blipFill>
        <p:spPr>
          <a:xfrm>
            <a:off x="0" y="1577387"/>
            <a:ext cx="4700423" cy="4371211"/>
          </a:xfrm>
          <a:prstGeom prst="rect">
            <a:avLst/>
          </a:prstGeom>
        </p:spPr>
      </p:pic>
      <p:sp>
        <p:nvSpPr>
          <p:cNvPr id="9" name="TextBox 8">
            <a:extLst>
              <a:ext uri="{FF2B5EF4-FFF2-40B4-BE49-F238E27FC236}">
                <a16:creationId xmlns:a16="http://schemas.microsoft.com/office/drawing/2014/main" id="{645C5CB6-B10F-49E1-9C3C-104B962D4A3E}"/>
              </a:ext>
            </a:extLst>
          </p:cNvPr>
          <p:cNvSpPr txBox="1"/>
          <p:nvPr/>
        </p:nvSpPr>
        <p:spPr>
          <a:xfrm>
            <a:off x="4693321" y="1577387"/>
            <a:ext cx="5596516" cy="5093702"/>
          </a:xfrm>
          <a:prstGeom prst="rect">
            <a:avLst/>
          </a:prstGeom>
          <a:noFill/>
        </p:spPr>
        <p:txBody>
          <a:bodyPr wrap="square" rtlCol="0">
            <a:spAutoFit/>
          </a:bodyPr>
          <a:lstStyle/>
          <a:p>
            <a:pPr marL="342900" lvl="0" indent="-342900">
              <a:spcAft>
                <a:spcPts val="600"/>
              </a:spcAft>
              <a:buFont typeface="Symbol" panose="05050102010706020507" pitchFamily="18" charset="2"/>
              <a:buChar char=""/>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Better work-life balance</a:t>
            </a:r>
          </a:p>
          <a:p>
            <a:pPr marL="342900" lvl="0" indent="-342900">
              <a:spcAft>
                <a:spcPts val="600"/>
              </a:spcAft>
              <a:buFont typeface="Symbol" panose="05050102010706020507" pitchFamily="18" charset="2"/>
              <a:buChar char=""/>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Increased job satisfaction &amp; motivation</a:t>
            </a:r>
          </a:p>
          <a:p>
            <a:pPr marL="342900" lvl="0" indent="-342900">
              <a:spcAft>
                <a:spcPts val="600"/>
              </a:spcAft>
              <a:buFont typeface="Symbol" panose="05050102010706020507" pitchFamily="18" charset="2"/>
              <a:buChar char=""/>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Enabling equitable job and career opportunities and supporting a reduction in the Gender Pay Gap</a:t>
            </a:r>
          </a:p>
          <a:p>
            <a:pPr marL="342900" lvl="0" indent="-342900">
              <a:spcAft>
                <a:spcPts val="600"/>
              </a:spcAft>
              <a:buFont typeface="Symbol" panose="05050102010706020507" pitchFamily="18" charset="2"/>
              <a:buChar char=""/>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Attracting and retaining high quality candidates and a diverse workforce </a:t>
            </a:r>
          </a:p>
          <a:p>
            <a:pPr marL="342900" lvl="0" indent="-342900">
              <a:spcAft>
                <a:spcPts val="600"/>
              </a:spcAft>
              <a:buFont typeface="Symbol" panose="05050102010706020507" pitchFamily="18" charset="2"/>
              <a:buChar char=""/>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Reductions in stress and absenteeism </a:t>
            </a:r>
          </a:p>
          <a:p>
            <a:pPr marL="342900" lvl="0" indent="-342900">
              <a:spcAft>
                <a:spcPts val="600"/>
              </a:spcAft>
              <a:buFont typeface="Symbol" panose="05050102010706020507" pitchFamily="18" charset="2"/>
              <a:buChar char=""/>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Reductions in carbon footprint</a:t>
            </a:r>
          </a:p>
          <a:p>
            <a:pPr marL="342900" lvl="0" indent="-342900">
              <a:spcAft>
                <a:spcPts val="600"/>
              </a:spcAft>
              <a:buFont typeface="Symbol" panose="05050102010706020507" pitchFamily="18" charset="2"/>
              <a:buChar char=""/>
            </a:pPr>
            <a:r>
              <a:rPr lang="en-GB" sz="2000" dirty="0">
                <a:solidFill>
                  <a:schemeClr val="bg1"/>
                </a:solidFill>
                <a:latin typeface="Arial" panose="020B0604020202020204" pitchFamily="34" charset="0"/>
                <a:ea typeface="Calibri" panose="020F0502020204030204" pitchFamily="34" charset="0"/>
                <a:cs typeface="Arial" panose="020B0604020202020204" pitchFamily="34" charset="0"/>
              </a:rPr>
              <a:t>Decreased financial burden</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0">
              <a:spcAft>
                <a:spcPts val="600"/>
              </a:spcAft>
            </a:pPr>
            <a:endPar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0">
              <a:spcAft>
                <a:spcPts val="600"/>
              </a:spcAft>
            </a:pPr>
            <a:r>
              <a:rPr lang="en-GB" sz="2000" dirty="0">
                <a:solidFill>
                  <a:schemeClr val="bg1"/>
                </a:solidFill>
                <a:latin typeface="Arial" panose="020B0604020202020204" pitchFamily="34" charset="0"/>
                <a:ea typeface="Calibri" panose="020F0502020204030204" pitchFamily="34" charset="0"/>
                <a:cs typeface="Arial" panose="020B0604020202020204" pitchFamily="34" charset="0"/>
              </a:rPr>
              <a:t>Which leads to </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more engaged staff </a:t>
            </a:r>
            <a:r>
              <a:rPr lang="en-GB" sz="2000" dirty="0">
                <a:solidFill>
                  <a:schemeClr val="bg1"/>
                </a:solidFill>
                <a:latin typeface="Arial" panose="020B0604020202020204" pitchFamily="34" charset="0"/>
                <a:ea typeface="Calibri" panose="020F0502020204030204" pitchFamily="34" charset="0"/>
                <a:cs typeface="Arial" panose="020B0604020202020204" pitchFamily="34" charset="0"/>
              </a:rPr>
              <a:t>and </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better patient experience</a:t>
            </a:r>
          </a:p>
          <a:p>
            <a:pPr marL="342900" lvl="0" indent="-342900">
              <a:spcAft>
                <a:spcPts val="600"/>
              </a:spcAft>
              <a:buFont typeface="Symbol" panose="05050102010706020507" pitchFamily="18" charset="2"/>
              <a:buChar char=""/>
            </a:pP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342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BAB04E-8F00-4A52-8EE3-3334A887DCBD}"/>
              </a:ext>
            </a:extLst>
          </p:cNvPr>
          <p:cNvSpPr/>
          <p:nvPr/>
        </p:nvSpPr>
        <p:spPr>
          <a:xfrm>
            <a:off x="5385547" y="1295016"/>
            <a:ext cx="4857909" cy="4666938"/>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34EEA28F-7E62-4A4F-B1B0-451920E035C2}"/>
              </a:ext>
            </a:extLst>
          </p:cNvPr>
          <p:cNvSpPr txBox="1"/>
          <p:nvPr/>
        </p:nvSpPr>
        <p:spPr>
          <a:xfrm>
            <a:off x="247007" y="328798"/>
            <a:ext cx="8332602" cy="646331"/>
          </a:xfrm>
          <a:prstGeom prst="rect">
            <a:avLst/>
          </a:prstGeom>
          <a:noFill/>
        </p:spPr>
        <p:txBody>
          <a:bodyPr wrap="none" rtlCol="0">
            <a:spAutoFit/>
          </a:bodyPr>
          <a:lstStyle/>
          <a:p>
            <a:r>
              <a:rPr lang="en-GB" sz="3600" dirty="0">
                <a:solidFill>
                  <a:srgbClr val="005EB8"/>
                </a:solidFill>
                <a:latin typeface="Arial" panose="020B0604020202020204" pitchFamily="34" charset="0"/>
                <a:cs typeface="Arial" panose="020B0604020202020204" pitchFamily="34" charset="0"/>
              </a:rPr>
              <a:t>Understanding types of flexible working</a:t>
            </a:r>
          </a:p>
        </p:txBody>
      </p:sp>
      <p:sp>
        <p:nvSpPr>
          <p:cNvPr id="6" name="Rectangle 5">
            <a:extLst>
              <a:ext uri="{FF2B5EF4-FFF2-40B4-BE49-F238E27FC236}">
                <a16:creationId xmlns:a16="http://schemas.microsoft.com/office/drawing/2014/main" id="{88B1E82C-2375-4D6C-B908-A35B2786D610}"/>
              </a:ext>
            </a:extLst>
          </p:cNvPr>
          <p:cNvSpPr/>
          <p:nvPr/>
        </p:nvSpPr>
        <p:spPr>
          <a:xfrm>
            <a:off x="-355600" y="1087120"/>
            <a:ext cx="6238241" cy="5194721"/>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lumMod val="75000"/>
                  <a:lumOff val="25000"/>
                </a:schemeClr>
              </a:solidFill>
            </a:endParaRPr>
          </a:p>
        </p:txBody>
      </p:sp>
      <p:sp>
        <p:nvSpPr>
          <p:cNvPr id="7" name="TextBox 6">
            <a:extLst>
              <a:ext uri="{FF2B5EF4-FFF2-40B4-BE49-F238E27FC236}">
                <a16:creationId xmlns:a16="http://schemas.microsoft.com/office/drawing/2014/main" id="{4C90EA33-4922-4E7A-B594-49D9554D32EE}"/>
              </a:ext>
            </a:extLst>
          </p:cNvPr>
          <p:cNvSpPr txBox="1"/>
          <p:nvPr/>
        </p:nvSpPr>
        <p:spPr>
          <a:xfrm>
            <a:off x="6174843" y="1735658"/>
            <a:ext cx="3776409" cy="3785652"/>
          </a:xfrm>
          <a:prstGeom prst="rect">
            <a:avLst/>
          </a:prstGeom>
          <a:noFill/>
        </p:spPr>
        <p:txBody>
          <a:bodyPr wrap="square" rtlCol="0">
            <a:spAutoFit/>
          </a:bodyPr>
          <a:lstStyle/>
          <a:p>
            <a:pPr>
              <a:defRPr/>
            </a:pPr>
            <a:r>
              <a:rPr lang="en-GB" altLang="en-US" sz="2800" b="1" dirty="0">
                <a:solidFill>
                  <a:srgbClr val="005EB8"/>
                </a:solidFill>
                <a:latin typeface="Arial" panose="020B0604020202020204" pitchFamily="34" charset="0"/>
                <a:cs typeface="Arial" panose="020B0604020202020204" pitchFamily="34" charset="0"/>
              </a:rPr>
              <a:t>WHERE</a:t>
            </a:r>
            <a:r>
              <a:rPr lang="en-GB" altLang="en-US" sz="2800" b="1" dirty="0">
                <a:solidFill>
                  <a:srgbClr val="62184B"/>
                </a:solidFill>
                <a:latin typeface="Arial" panose="020B0604020202020204" pitchFamily="34" charset="0"/>
                <a:cs typeface="Arial" panose="020B0604020202020204" pitchFamily="34" charset="0"/>
              </a:rPr>
              <a:t> </a:t>
            </a:r>
            <a:r>
              <a:rPr lang="en-GB" altLang="en-US" sz="2000" dirty="0">
                <a:solidFill>
                  <a:schemeClr val="tx1">
                    <a:lumMod val="50000"/>
                    <a:lumOff val="50000"/>
                  </a:schemeClr>
                </a:solidFill>
                <a:latin typeface="Arial" panose="020B0604020202020204" pitchFamily="34" charset="0"/>
                <a:cs typeface="Arial" panose="020B0604020202020204" pitchFamily="34" charset="0"/>
              </a:rPr>
              <a:t>Remote working; home; mobile; other offices</a:t>
            </a:r>
          </a:p>
          <a:p>
            <a:pPr>
              <a:defRPr/>
            </a:pPr>
            <a:endParaRPr lang="en-GB" altLang="en-US" sz="2800" dirty="0">
              <a:solidFill>
                <a:schemeClr val="tx1">
                  <a:lumMod val="50000"/>
                  <a:lumOff val="50000"/>
                </a:schemeClr>
              </a:solidFill>
              <a:latin typeface="Arial" panose="020B0604020202020204" pitchFamily="34" charset="0"/>
              <a:cs typeface="Arial" panose="020B0604020202020204" pitchFamily="34" charset="0"/>
            </a:endParaRPr>
          </a:p>
          <a:p>
            <a:pPr>
              <a:defRPr/>
            </a:pPr>
            <a:r>
              <a:rPr lang="en-GB" altLang="en-US" sz="2800" b="1" dirty="0">
                <a:solidFill>
                  <a:srgbClr val="005EB8"/>
                </a:solidFill>
                <a:latin typeface="Arial" panose="020B0604020202020204" pitchFamily="34" charset="0"/>
                <a:cs typeface="Arial" panose="020B0604020202020204" pitchFamily="34" charset="0"/>
              </a:rPr>
              <a:t>WHEN</a:t>
            </a:r>
            <a:r>
              <a:rPr lang="en-GB" altLang="en-US" sz="2800" b="1" dirty="0">
                <a:solidFill>
                  <a:srgbClr val="62184B"/>
                </a:solidFill>
                <a:latin typeface="Arial" panose="020B0604020202020204" pitchFamily="34" charset="0"/>
                <a:cs typeface="Arial" panose="020B0604020202020204" pitchFamily="34" charset="0"/>
              </a:rPr>
              <a:t> </a:t>
            </a:r>
            <a:r>
              <a:rPr lang="en-GB" altLang="en-US" sz="2000" dirty="0">
                <a:solidFill>
                  <a:schemeClr val="tx1">
                    <a:lumMod val="50000"/>
                    <a:lumOff val="50000"/>
                  </a:schemeClr>
                </a:solidFill>
                <a:latin typeface="Arial" panose="020B0604020202020204" pitchFamily="34" charset="0"/>
                <a:cs typeface="Arial" panose="020B0604020202020204" pitchFamily="34" charset="0"/>
              </a:rPr>
              <a:t>Flexible start/finish times; annualised; compressed; shift choice; part-time</a:t>
            </a:r>
          </a:p>
          <a:p>
            <a:pPr>
              <a:defRPr/>
            </a:pPr>
            <a:endParaRPr lang="en-GB" altLang="en-US" sz="2800" dirty="0">
              <a:solidFill>
                <a:schemeClr val="tx1">
                  <a:lumMod val="50000"/>
                  <a:lumOff val="50000"/>
                </a:schemeClr>
              </a:solidFill>
              <a:latin typeface="Arial" panose="020B0604020202020204" pitchFamily="34" charset="0"/>
              <a:cs typeface="Arial" panose="020B0604020202020204" pitchFamily="34" charset="0"/>
            </a:endParaRPr>
          </a:p>
          <a:p>
            <a:pPr>
              <a:defRPr/>
            </a:pPr>
            <a:r>
              <a:rPr lang="en-GB" altLang="en-US" sz="2800" b="1" dirty="0">
                <a:solidFill>
                  <a:srgbClr val="005EB8"/>
                </a:solidFill>
                <a:latin typeface="Arial" panose="020B0604020202020204" pitchFamily="34" charset="0"/>
                <a:cs typeface="Arial" panose="020B0604020202020204" pitchFamily="34" charset="0"/>
              </a:rPr>
              <a:t>HOW</a:t>
            </a:r>
            <a:r>
              <a:rPr lang="en-GB" altLang="en-US" sz="2800" b="1" dirty="0">
                <a:solidFill>
                  <a:srgbClr val="62184B"/>
                </a:solidFill>
                <a:latin typeface="Arial" panose="020B0604020202020204" pitchFamily="34" charset="0"/>
                <a:cs typeface="Arial" panose="020B0604020202020204" pitchFamily="34" charset="0"/>
              </a:rPr>
              <a:t> </a:t>
            </a:r>
            <a:r>
              <a:rPr lang="en-GB" altLang="en-US" sz="2000" dirty="0">
                <a:solidFill>
                  <a:schemeClr val="tx1">
                    <a:lumMod val="50000"/>
                    <a:lumOff val="50000"/>
                  </a:schemeClr>
                </a:solidFill>
                <a:latin typeface="Arial" panose="020B0604020202020204" pitchFamily="34" charset="0"/>
                <a:cs typeface="Arial" panose="020B0604020202020204" pitchFamily="34" charset="0"/>
              </a:rPr>
              <a:t>Job-sharing; job-splitting; project-based; contract; bank</a:t>
            </a:r>
          </a:p>
        </p:txBody>
      </p:sp>
      <p:pic>
        <p:nvPicPr>
          <p:cNvPr id="9" name="Picture 8">
            <a:extLst>
              <a:ext uri="{FF2B5EF4-FFF2-40B4-BE49-F238E27FC236}">
                <a16:creationId xmlns:a16="http://schemas.microsoft.com/office/drawing/2014/main" id="{D3D12B7C-CA02-4E3C-960C-0C3031EEF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77" y="1384082"/>
            <a:ext cx="5704840" cy="4488805"/>
          </a:xfrm>
          <a:prstGeom prst="rect">
            <a:avLst/>
          </a:prstGeom>
        </p:spPr>
      </p:pic>
    </p:spTree>
    <p:extLst>
      <p:ext uri="{BB962C8B-B14F-4D97-AF65-F5344CB8AC3E}">
        <p14:creationId xmlns:p14="http://schemas.microsoft.com/office/powerpoint/2010/main" val="405631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DEE11D-249C-4E19-9EEE-32DA9E7F64B7}"/>
              </a:ext>
            </a:extLst>
          </p:cNvPr>
          <p:cNvSpPr txBox="1"/>
          <p:nvPr/>
        </p:nvSpPr>
        <p:spPr>
          <a:xfrm>
            <a:off x="230062" y="619228"/>
            <a:ext cx="99641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dirty="0">
                <a:ln>
                  <a:noFill/>
                </a:ln>
                <a:solidFill>
                  <a:srgbClr val="005EB8"/>
                </a:solidFill>
                <a:effectLst/>
                <a:uLnTx/>
                <a:uFillTx/>
                <a:latin typeface="Arial" panose="020B0604020202020204" pitchFamily="34" charset="0"/>
                <a:cs typeface="Arial" panose="020B0604020202020204" pitchFamily="34" charset="0"/>
              </a:rPr>
              <a:t>Where </a:t>
            </a:r>
            <a:r>
              <a:rPr lang="en-GB" sz="3600" dirty="0">
                <a:solidFill>
                  <a:srgbClr val="005EB8"/>
                </a:solidFill>
                <a:latin typeface="Arial" panose="020B0604020202020204" pitchFamily="34" charset="0"/>
                <a:cs typeface="Arial" panose="020B0604020202020204" pitchFamily="34" charset="0"/>
              </a:rPr>
              <a:t>flexibility</a:t>
            </a:r>
            <a:r>
              <a:rPr kumimoji="0" lang="en-GB" sz="3600" b="0" i="0" u="none" strike="noStrike" kern="1200" cap="none" spc="0" normalizeH="0" baseline="0" dirty="0">
                <a:ln>
                  <a:noFill/>
                </a:ln>
                <a:solidFill>
                  <a:srgbClr val="005EB8"/>
                </a:solidFill>
                <a:effectLst/>
                <a:uLnTx/>
                <a:uFillTx/>
                <a:latin typeface="Arial" panose="020B0604020202020204" pitchFamily="34" charset="0"/>
                <a:cs typeface="Arial" panose="020B0604020202020204" pitchFamily="34" charset="0"/>
              </a:rPr>
              <a:t> works</a:t>
            </a:r>
            <a:endParaRPr kumimoji="0" lang="en-GB" sz="3600" b="0" i="0" u="none" strike="noStrike" kern="1200" cap="none" spc="0" normalizeH="0" baseline="0" noProof="0" dirty="0">
              <a:ln>
                <a:noFill/>
              </a:ln>
              <a:solidFill>
                <a:srgbClr val="005EB8"/>
              </a:solidFill>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A8D1E348-2CF2-4912-80F0-303FB2248088}"/>
              </a:ext>
            </a:extLst>
          </p:cNvPr>
          <p:cNvGrpSpPr/>
          <p:nvPr/>
        </p:nvGrpSpPr>
        <p:grpSpPr>
          <a:xfrm>
            <a:off x="1018151" y="1524012"/>
            <a:ext cx="2721166" cy="2346592"/>
            <a:chOff x="1151966" y="1266415"/>
            <a:chExt cx="2721166" cy="2346592"/>
          </a:xfrm>
        </p:grpSpPr>
        <p:sp>
          <p:nvSpPr>
            <p:cNvPr id="10" name="Isosceles Triangle 9">
              <a:extLst>
                <a:ext uri="{FF2B5EF4-FFF2-40B4-BE49-F238E27FC236}">
                  <a16:creationId xmlns:a16="http://schemas.microsoft.com/office/drawing/2014/main" id="{FF98BFCB-0144-4F89-A36B-8CC89762BF6B}"/>
                </a:ext>
              </a:extLst>
            </p:cNvPr>
            <p:cNvSpPr/>
            <p:nvPr/>
          </p:nvSpPr>
          <p:spPr>
            <a:xfrm rot="10800000">
              <a:off x="1151966" y="1266415"/>
              <a:ext cx="2721166" cy="2346592"/>
            </a:xfrm>
            <a:prstGeom prst="triangle">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B0773A61-230E-424C-8E4C-0840BE13FCFC}"/>
                </a:ext>
              </a:extLst>
            </p:cNvPr>
            <p:cNvSpPr txBox="1"/>
            <p:nvPr/>
          </p:nvSpPr>
          <p:spPr>
            <a:xfrm>
              <a:off x="1636707" y="1303507"/>
              <a:ext cx="1751681" cy="1200329"/>
            </a:xfrm>
            <a:prstGeom prst="rect">
              <a:avLst/>
            </a:prstGeom>
            <a:noFill/>
          </p:spPr>
          <p:txBody>
            <a:bodyPr wrap="square" rtlCol="0">
              <a:spAutoFit/>
            </a:bodyPr>
            <a:lstStyle/>
            <a:p>
              <a:pPr algn="ctr"/>
              <a:r>
                <a:rPr lang="en-GB" sz="2400" b="1" dirty="0">
                  <a:solidFill>
                    <a:srgbClr val="78BE20"/>
                  </a:solidFill>
                  <a:latin typeface="Arial" panose="020B0604020202020204" pitchFamily="34" charset="0"/>
                  <a:cs typeface="Arial" panose="020B0604020202020204" pitchFamily="34" charset="0"/>
                </a:rPr>
                <a:t>Where flexibility works </a:t>
              </a:r>
            </a:p>
          </p:txBody>
        </p:sp>
      </p:grpSp>
      <p:sp>
        <p:nvSpPr>
          <p:cNvPr id="12" name="Arrow: Right 11">
            <a:extLst>
              <a:ext uri="{FF2B5EF4-FFF2-40B4-BE49-F238E27FC236}">
                <a16:creationId xmlns:a16="http://schemas.microsoft.com/office/drawing/2014/main" id="{2587343A-AAB3-41B9-8A46-5B8C289C8448}"/>
              </a:ext>
            </a:extLst>
          </p:cNvPr>
          <p:cNvSpPr/>
          <p:nvPr/>
        </p:nvSpPr>
        <p:spPr>
          <a:xfrm rot="1609732">
            <a:off x="3073124" y="2972367"/>
            <a:ext cx="2086265" cy="731219"/>
          </a:xfrm>
          <a:prstGeom prst="rightArrow">
            <a:avLst/>
          </a:prstGeom>
          <a:solidFill>
            <a:srgbClr val="78BE2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C39F1315-DE33-4C00-BD89-40E48215CCE8}"/>
              </a:ext>
            </a:extLst>
          </p:cNvPr>
          <p:cNvPicPr>
            <a:picLocks noChangeAspect="1"/>
          </p:cNvPicPr>
          <p:nvPr/>
        </p:nvPicPr>
        <p:blipFill>
          <a:blip r:embed="rId3"/>
          <a:stretch>
            <a:fillRect/>
          </a:stretch>
        </p:blipFill>
        <p:spPr>
          <a:xfrm>
            <a:off x="3020398" y="1524012"/>
            <a:ext cx="7886311" cy="4949667"/>
          </a:xfrm>
          <a:prstGeom prst="rect">
            <a:avLst/>
          </a:prstGeom>
        </p:spPr>
      </p:pic>
    </p:spTree>
    <p:extLst>
      <p:ext uri="{BB962C8B-B14F-4D97-AF65-F5344CB8AC3E}">
        <p14:creationId xmlns:p14="http://schemas.microsoft.com/office/powerpoint/2010/main" val="205242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0EC7D46-CC26-464D-9E5A-FCFFD9AE92DC}"/>
              </a:ext>
            </a:extLst>
          </p:cNvPr>
          <p:cNvGraphicFramePr/>
          <p:nvPr>
            <p:extLst>
              <p:ext uri="{D42A27DB-BD31-4B8C-83A1-F6EECF244321}">
                <p14:modId xmlns:p14="http://schemas.microsoft.com/office/powerpoint/2010/main" val="757761831"/>
              </p:ext>
            </p:extLst>
          </p:nvPr>
        </p:nvGraphicFramePr>
        <p:xfrm>
          <a:off x="506027" y="1606857"/>
          <a:ext cx="10662082" cy="4811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12C337B-9D67-4BAB-B5C9-637B130C7DF6}"/>
              </a:ext>
            </a:extLst>
          </p:cNvPr>
          <p:cNvSpPr txBox="1"/>
          <p:nvPr/>
        </p:nvSpPr>
        <p:spPr>
          <a:xfrm>
            <a:off x="230062" y="619228"/>
            <a:ext cx="99641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a:solidFill>
                  <a:srgbClr val="005EB8"/>
                </a:solidFill>
                <a:latin typeface="Arial" panose="020B0604020202020204" pitchFamily="34" charset="0"/>
                <a:cs typeface="Arial" panose="020B0604020202020204" pitchFamily="34" charset="0"/>
              </a:rPr>
              <a:t>Your role in leading the change</a:t>
            </a:r>
            <a:endParaRPr kumimoji="0" lang="en-GB" sz="3600" b="0" i="0" u="none" strike="noStrike" kern="1200" cap="none" spc="0" normalizeH="0" baseline="0" noProof="0" dirty="0">
              <a:ln>
                <a:noFill/>
              </a:ln>
              <a:solidFill>
                <a:srgbClr val="005EB8"/>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18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0EC7D46-CC26-464D-9E5A-FCFFD9AE92DC}"/>
              </a:ext>
            </a:extLst>
          </p:cNvPr>
          <p:cNvGraphicFramePr/>
          <p:nvPr>
            <p:extLst>
              <p:ext uri="{D42A27DB-BD31-4B8C-83A1-F6EECF244321}">
                <p14:modId xmlns:p14="http://schemas.microsoft.com/office/powerpoint/2010/main" val="343813567"/>
              </p:ext>
            </p:extLst>
          </p:nvPr>
        </p:nvGraphicFramePr>
        <p:xfrm>
          <a:off x="514905" y="1615734"/>
          <a:ext cx="10821880" cy="4820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12C337B-9D67-4BAB-B5C9-637B130C7DF6}"/>
              </a:ext>
            </a:extLst>
          </p:cNvPr>
          <p:cNvSpPr txBox="1"/>
          <p:nvPr/>
        </p:nvSpPr>
        <p:spPr>
          <a:xfrm>
            <a:off x="230062" y="619228"/>
            <a:ext cx="99641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noProof="0" dirty="0">
                <a:solidFill>
                  <a:srgbClr val="005EB8"/>
                </a:solidFill>
                <a:latin typeface="Arial" panose="020B0604020202020204" pitchFamily="34" charset="0"/>
                <a:cs typeface="Arial" panose="020B0604020202020204" pitchFamily="34" charset="0"/>
              </a:rPr>
              <a:t>Your role in leading the change</a:t>
            </a:r>
            <a:endParaRPr kumimoji="0" lang="en-GB" sz="3600" b="0" i="0" u="none" strike="noStrike" kern="1200" cap="none" spc="0" normalizeH="0" baseline="0" noProof="0" dirty="0">
              <a:ln>
                <a:noFill/>
              </a:ln>
              <a:solidFill>
                <a:srgbClr val="005EB8"/>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362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1194</Words>
  <Application>Microsoft Office PowerPoint</Application>
  <PresentationFormat>Widescreen</PresentationFormat>
  <Paragraphs>98</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Symbol</vt:lpstr>
      <vt:lpstr>Office Theme</vt:lpstr>
      <vt:lpstr>Template slide deck for leadership/management engagement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slide deck for leadership/management engagement</dc:title>
  <dc:creator>Amy Butterworth</dc:creator>
  <cp:lastModifiedBy>Amy Butterworth</cp:lastModifiedBy>
  <cp:revision>4</cp:revision>
  <dcterms:created xsi:type="dcterms:W3CDTF">2021-11-07T23:14:35Z</dcterms:created>
  <dcterms:modified xsi:type="dcterms:W3CDTF">2021-11-21T22:32:03Z</dcterms:modified>
</cp:coreProperties>
</file>